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 id="2147483707" r:id="rId5"/>
    <p:sldMasterId id="2147483729" r:id="rId6"/>
    <p:sldMasterId id="2147483739" r:id="rId7"/>
    <p:sldMasterId id="2147483749" r:id="rId8"/>
  </p:sldMasterIdLst>
  <p:notesMasterIdLst>
    <p:notesMasterId r:id="rId49"/>
  </p:notesMasterIdLst>
  <p:sldIdLst>
    <p:sldId id="273" r:id="rId9"/>
    <p:sldId id="274" r:id="rId10"/>
    <p:sldId id="294" r:id="rId11"/>
    <p:sldId id="276" r:id="rId12"/>
    <p:sldId id="308" r:id="rId13"/>
    <p:sldId id="314" r:id="rId14"/>
    <p:sldId id="312" r:id="rId15"/>
    <p:sldId id="313" r:id="rId16"/>
    <p:sldId id="309" r:id="rId17"/>
    <p:sldId id="310" r:id="rId18"/>
    <p:sldId id="315" r:id="rId19"/>
    <p:sldId id="316" r:id="rId20"/>
    <p:sldId id="317" r:id="rId21"/>
    <p:sldId id="318" r:id="rId22"/>
    <p:sldId id="311" r:id="rId23"/>
    <p:sldId id="277" r:id="rId24"/>
    <p:sldId id="278" r:id="rId25"/>
    <p:sldId id="280" r:id="rId26"/>
    <p:sldId id="281" r:id="rId27"/>
    <p:sldId id="298" r:id="rId28"/>
    <p:sldId id="304" r:id="rId29"/>
    <p:sldId id="282" r:id="rId30"/>
    <p:sldId id="283" r:id="rId31"/>
    <p:sldId id="284" r:id="rId32"/>
    <p:sldId id="285" r:id="rId33"/>
    <p:sldId id="305" r:id="rId34"/>
    <p:sldId id="286" r:id="rId35"/>
    <p:sldId id="292" r:id="rId36"/>
    <p:sldId id="293" r:id="rId37"/>
    <p:sldId id="287" r:id="rId38"/>
    <p:sldId id="291" r:id="rId39"/>
    <p:sldId id="306" r:id="rId40"/>
    <p:sldId id="299" r:id="rId41"/>
    <p:sldId id="300" r:id="rId42"/>
    <p:sldId id="301" r:id="rId43"/>
    <p:sldId id="302" r:id="rId44"/>
    <p:sldId id="288" r:id="rId45"/>
    <p:sldId id="290" r:id="rId46"/>
    <p:sldId id="289" r:id="rId47"/>
    <p:sldId id="270" r:id="rId48"/>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99CB"/>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02952-46A0-4E43-AB73-B6108474405B}" v="174" dt="2022-09-28T07:34:58.21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4" autoAdjust="0"/>
    <p:restoredTop sz="94601" autoAdjust="0"/>
  </p:normalViewPr>
  <p:slideViewPr>
    <p:cSldViewPr snapToGrid="0">
      <p:cViewPr varScale="1">
        <p:scale>
          <a:sx n="60" d="100"/>
          <a:sy n="60"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5263380-8711-4FF7-A410-C8702D426F9F}" type="datetimeFigureOut">
              <a:rPr lang="fr-FR" smtClean="0"/>
              <a:t>22/05/2023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09FB9EA-F47A-4084-8638-C772B4EA0186}" type="slidenum">
              <a:rPr lang="fr-FR" smtClean="0"/>
              <a:t>‹N°›</a:t>
            </a:fld>
            <a:endParaRPr lang="fr-FR"/>
          </a:p>
        </p:txBody>
      </p:sp>
    </p:spTree>
    <p:extLst>
      <p:ext uri="{BB962C8B-B14F-4D97-AF65-F5344CB8AC3E}">
        <p14:creationId xmlns:p14="http://schemas.microsoft.com/office/powerpoint/2010/main" val="59827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5</a:t>
            </a:fld>
            <a:endParaRPr lang="fr-FR"/>
          </a:p>
        </p:txBody>
      </p:sp>
    </p:spTree>
    <p:extLst>
      <p:ext uri="{BB962C8B-B14F-4D97-AF65-F5344CB8AC3E}">
        <p14:creationId xmlns:p14="http://schemas.microsoft.com/office/powerpoint/2010/main" val="971745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1- L’analyse des sentiments est un bon exemple. L’objectif est de récupérer un résumé global sur l’avis des clients par rapport à un produit. Il est mieux d’attendre le batch entier que de faire les prédictions une par une.</a:t>
            </a:r>
          </a:p>
          <a:p>
            <a:pPr marL="0" indent="0">
              <a:buFontTx/>
              <a:buNone/>
            </a:pPr>
            <a:endParaRPr lang="fr-FR" dirty="0"/>
          </a:p>
          <a:p>
            <a:pPr marL="0" indent="0">
              <a:buFontTx/>
              <a:buNone/>
            </a:pPr>
            <a:r>
              <a:rPr lang="fr-FR" dirty="0"/>
              <a:t>2- (</a:t>
            </a:r>
            <a:r>
              <a:rPr lang="fr-FR" dirty="0" err="1"/>
              <a:t>yield</a:t>
            </a:r>
            <a:r>
              <a:rPr lang="fr-FR" dirty="0"/>
              <a:t> </a:t>
            </a:r>
            <a:r>
              <a:rPr lang="fr-FR" dirty="0" err="1"/>
              <a:t>managment</a:t>
            </a:r>
            <a:r>
              <a:rPr lang="fr-FR" dirty="0"/>
              <a:t>)</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26</a:t>
            </a:fld>
            <a:endParaRPr lang="fr-FR"/>
          </a:p>
        </p:txBody>
      </p:sp>
    </p:spTree>
    <p:extLst>
      <p:ext uri="{BB962C8B-B14F-4D97-AF65-F5344CB8AC3E}">
        <p14:creationId xmlns:p14="http://schemas.microsoft.com/office/powerpoint/2010/main" val="417118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27</a:t>
            </a:fld>
            <a:endParaRPr lang="fr-FR"/>
          </a:p>
        </p:txBody>
      </p:sp>
    </p:spTree>
    <p:extLst>
      <p:ext uri="{BB962C8B-B14F-4D97-AF65-F5344CB8AC3E}">
        <p14:creationId xmlns:p14="http://schemas.microsoft.com/office/powerpoint/2010/main" val="400757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Pour les variables continues, le test de Kolmogorov-Smirnov permet de vérifier que deux échantillons ont la même distribution.</a:t>
            </a:r>
          </a:p>
          <a:p>
            <a:pPr marL="171450" indent="-171450">
              <a:buFontTx/>
              <a:buChar char="-"/>
            </a:pPr>
            <a:r>
              <a:rPr lang="fr-FR" dirty="0"/>
              <a:t> Pour les variables catégorielles, le test de Khi-deux permet de vérifier que le distribution des modalités entre deux variables est similaire ou pas.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28</a:t>
            </a:fld>
            <a:endParaRPr lang="fr-FR"/>
          </a:p>
        </p:txBody>
      </p:sp>
    </p:spTree>
    <p:extLst>
      <p:ext uri="{BB962C8B-B14F-4D97-AF65-F5344CB8AC3E}">
        <p14:creationId xmlns:p14="http://schemas.microsoft.com/office/powerpoint/2010/main" val="1135172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Une action système : dans le même sens que la prédiction, si la sortie du modèle est une probabilité suite à laquelle il faut faire une action (refuser si &gt;50% par exemple) cette information doit être remontée</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29</a:t>
            </a:fld>
            <a:endParaRPr lang="fr-FR"/>
          </a:p>
        </p:txBody>
      </p:sp>
    </p:spTree>
    <p:extLst>
      <p:ext uri="{BB962C8B-B14F-4D97-AF65-F5344CB8AC3E}">
        <p14:creationId xmlns:p14="http://schemas.microsoft.com/office/powerpoint/2010/main" val="255635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30</a:t>
            </a:fld>
            <a:endParaRPr lang="fr-FR"/>
          </a:p>
        </p:txBody>
      </p:sp>
    </p:spTree>
    <p:extLst>
      <p:ext uri="{BB962C8B-B14F-4D97-AF65-F5344CB8AC3E}">
        <p14:creationId xmlns:p14="http://schemas.microsoft.com/office/powerpoint/2010/main" val="3916867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en-US" b="1" i="0" dirty="0">
                <a:solidFill>
                  <a:srgbClr val="292929"/>
                </a:solidFill>
                <a:effectLst/>
                <a:latin typeface="source-serif-pro"/>
              </a:rPr>
              <a:t>Feature Store</a:t>
            </a:r>
            <a:r>
              <a:rPr lang="en-US" b="0" i="0" dirty="0">
                <a:solidFill>
                  <a:srgbClr val="292929"/>
                </a:solidFill>
                <a:effectLst/>
                <a:latin typeface="source-serif-pro"/>
              </a:rPr>
              <a:t> —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curated features for training the machine learning model. Feature stores let us reuse features instead of rebuilding these features every time.</a:t>
            </a:r>
          </a:p>
          <a:p>
            <a:pPr algn="l">
              <a:buFont typeface="+mj-lt"/>
              <a:buAutoNum type="arabicPeriod"/>
            </a:pPr>
            <a:r>
              <a:rPr lang="en-US" b="1" i="0" dirty="0">
                <a:solidFill>
                  <a:srgbClr val="292929"/>
                </a:solidFill>
                <a:effectLst/>
                <a:latin typeface="source-serif-pro"/>
              </a:rPr>
              <a:t>Metadata Store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the metadata about the trained model, its metrics and the data upon which it is trained, which can be used for future reference.</a:t>
            </a:r>
          </a:p>
          <a:p>
            <a:pPr algn="l">
              <a:buFont typeface="+mj-lt"/>
              <a:buAutoNum type="arabicPeriod"/>
            </a:pPr>
            <a:r>
              <a:rPr lang="en-US" b="1" i="0" dirty="0">
                <a:solidFill>
                  <a:srgbClr val="292929"/>
                </a:solidFill>
                <a:effectLst/>
                <a:latin typeface="source-serif-pro"/>
              </a:rPr>
              <a:t>Model Registry </a:t>
            </a:r>
            <a:r>
              <a:rPr lang="en-US" b="0" i="0" dirty="0">
                <a:solidFill>
                  <a:srgbClr val="292929"/>
                </a:solidFill>
                <a:effectLst/>
                <a:latin typeface="source-serif-pro"/>
              </a:rPr>
              <a:t>— A </a:t>
            </a:r>
            <a:r>
              <a:rPr lang="en-US" b="0" i="0" dirty="0" err="1">
                <a:solidFill>
                  <a:srgbClr val="292929"/>
                </a:solidFill>
                <a:effectLst/>
                <a:latin typeface="source-serif-pro"/>
              </a:rPr>
              <a:t>centralised</a:t>
            </a:r>
            <a:r>
              <a:rPr lang="en-US" b="0" i="0" dirty="0">
                <a:solidFill>
                  <a:srgbClr val="292929"/>
                </a:solidFill>
                <a:effectLst/>
                <a:latin typeface="source-serif-pro"/>
              </a:rPr>
              <a:t> place to store every version of the model. It will come in handy if we need to go back to a previous model due to any unprecedented situations.</a:t>
            </a: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32</a:t>
            </a:fld>
            <a:endParaRPr lang="fr-FR"/>
          </a:p>
        </p:txBody>
      </p:sp>
    </p:spTree>
    <p:extLst>
      <p:ext uri="{BB962C8B-B14F-4D97-AF65-F5344CB8AC3E}">
        <p14:creationId xmlns:p14="http://schemas.microsoft.com/office/powerpoint/2010/main" val="140427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33</a:t>
            </a:fld>
            <a:endParaRPr lang="fr-FR"/>
          </a:p>
        </p:txBody>
      </p:sp>
    </p:spTree>
    <p:extLst>
      <p:ext uri="{BB962C8B-B14F-4D97-AF65-F5344CB8AC3E}">
        <p14:creationId xmlns:p14="http://schemas.microsoft.com/office/powerpoint/2010/main" val="2639562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latin typeface="Barlow Light" panose="00000400000000000000" pitchFamily="2" charset="0"/>
              </a:rPr>
              <a:t>Dans l’exemple ci-dessus, les films « L’Âge de glace » et « Bienvenue chez les Ch’tis » ont été évalués quasiment de la même manière par Elsa. On observe par ailleurs que les caractéristiques des films « L’Âge de glace » et « L’Âge de glace 2 » sont très « proches ». Le système recommande donc le film « L’Âge de glace 2 » à Elsa, en lui assignant le meilleur score qu’elle a attribué aux films « L’Âge de glace » et « Bienvenue chez les Ch’tis », c’est-à-dire 8.</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latin typeface="Barlow Light" panose="000004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0" i="1" dirty="0">
                <a:solidFill>
                  <a:srgbClr val="697180"/>
                </a:solidFill>
                <a:effectLst/>
                <a:latin typeface="Inria Sans"/>
              </a:rPr>
              <a:t>Reprenons l’exemple 1 précédent. Elsa et Marie aiment toutes les deux « L’Âge de glace » et « Bienvenue chez les Ch’tis » et n’ont pas aimé « OSS 117 » ; leurs avis similaires sur ces films suggèrent qu’en général Marie et Elsa sont du même avis. Donc, « Harry Potter » est une bonne recommandation pour Elsa, puisque Marie l’aime. Le système assigne ainsi au film « Harry Potter », pour Elsa, le score que Marie a donné à ce film, c’est-à-dire 9.</a:t>
            </a:r>
            <a:endParaRPr lang="fr-FR" sz="1200" dirty="0">
              <a:latin typeface="Barlow Light" panose="00000400000000000000" pitchFamily="2" charset="0"/>
            </a:endParaRPr>
          </a:p>
          <a:p>
            <a:pPr algn="l">
              <a:buFont typeface="+mj-lt"/>
              <a:buNone/>
            </a:pP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34</a:t>
            </a:fld>
            <a:endParaRPr lang="fr-FR"/>
          </a:p>
        </p:txBody>
      </p:sp>
    </p:spTree>
    <p:extLst>
      <p:ext uri="{BB962C8B-B14F-4D97-AF65-F5344CB8AC3E}">
        <p14:creationId xmlns:p14="http://schemas.microsoft.com/office/powerpoint/2010/main" val="180530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35</a:t>
            </a:fld>
            <a:endParaRPr lang="fr-FR"/>
          </a:p>
        </p:txBody>
      </p:sp>
    </p:spTree>
    <p:extLst>
      <p:ext uri="{BB962C8B-B14F-4D97-AF65-F5344CB8AC3E}">
        <p14:creationId xmlns:p14="http://schemas.microsoft.com/office/powerpoint/2010/main" val="352861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800" b="0" i="0" u="none" strike="noStrike" baseline="0" dirty="0">
                <a:latin typeface="MinionPro-Regular"/>
              </a:rPr>
              <a:t>Maintaining four thousand recommendation systems is not an easy task, and while</a:t>
            </a:r>
          </a:p>
          <a:p>
            <a:pPr algn="l"/>
            <a:r>
              <a:rPr lang="en-US" sz="1800" b="0" i="0" u="none" strike="noStrike" baseline="0" dirty="0">
                <a:latin typeface="MinionPro-Regular"/>
              </a:rPr>
              <a:t>there have already been many </a:t>
            </a:r>
            <a:r>
              <a:rPr lang="en-US" sz="1800" b="0" i="0" u="none" strike="noStrike" baseline="0" dirty="0" err="1">
                <a:latin typeface="MinionPro-Regular"/>
              </a:rPr>
              <a:t>MLOps</a:t>
            </a:r>
            <a:r>
              <a:rPr lang="en-US" sz="1800" b="0" i="0" u="none" strike="noStrike" baseline="0" dirty="0">
                <a:latin typeface="MinionPro-Regular"/>
              </a:rPr>
              <a:t> considerations until this point, this is maybe</a:t>
            </a:r>
          </a:p>
          <a:p>
            <a:pPr algn="l"/>
            <a:r>
              <a:rPr lang="en-US" sz="1800" b="0" i="0" u="none" strike="noStrike" baseline="0" dirty="0">
                <a:latin typeface="MinionPro-Regular"/>
              </a:rPr>
              <a:t>the most complex part. Each system’s performance needs to be monitored and updated</a:t>
            </a:r>
          </a:p>
          <a:p>
            <a:pPr algn="l"/>
            <a:r>
              <a:rPr lang="en-US" sz="1800" b="0" i="0" u="none" strike="noStrike" baseline="0" dirty="0">
                <a:latin typeface="MinionPro-Regular"/>
              </a:rPr>
              <a:t>as needed. To implement this monitoring strategy at a large scale, </a:t>
            </a:r>
            <a:r>
              <a:rPr lang="en-US" sz="1800" b="0" i="0" u="none" strike="noStrike" baseline="0" dirty="0" err="1">
                <a:latin typeface="MinionPro-Regular"/>
              </a:rPr>
              <a:t>MarketCloud</a:t>
            </a:r>
            <a:endParaRPr lang="en-US" sz="1800" b="0" i="0" u="none" strike="noStrike" baseline="0" dirty="0">
              <a:latin typeface="MinionPro-Regular"/>
            </a:endParaRPr>
          </a:p>
          <a:p>
            <a:pPr algn="l"/>
            <a:r>
              <a:rPr lang="en-US" sz="1800" b="0" i="0" u="none" strike="noStrike" baseline="0" dirty="0">
                <a:latin typeface="MinionPro-Regular"/>
              </a:rPr>
              <a:t>can automate the scenario for retraining and updating the models.</a:t>
            </a:r>
            <a:endParaRPr lang="en-US" b="0" i="0" dirty="0">
              <a:solidFill>
                <a:srgbClr val="292929"/>
              </a:solidFill>
              <a:effectLst/>
              <a:latin typeface="source-serif-pro"/>
            </a:endParaRPr>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36</a:t>
            </a:fld>
            <a:endParaRPr lang="fr-FR"/>
          </a:p>
        </p:txBody>
      </p:sp>
    </p:spTree>
    <p:extLst>
      <p:ext uri="{BB962C8B-B14F-4D97-AF65-F5344CB8AC3E}">
        <p14:creationId xmlns:p14="http://schemas.microsoft.com/office/powerpoint/2010/main" val="1833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6</a:t>
            </a:fld>
            <a:endParaRPr lang="fr-FR"/>
          </a:p>
        </p:txBody>
      </p:sp>
    </p:spTree>
    <p:extLst>
      <p:ext uri="{BB962C8B-B14F-4D97-AF65-F5344CB8AC3E}">
        <p14:creationId xmlns:p14="http://schemas.microsoft.com/office/powerpoint/2010/main" val="301466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38</a:t>
            </a:fld>
            <a:endParaRPr lang="fr-FR"/>
          </a:p>
        </p:txBody>
      </p:sp>
    </p:spTree>
    <p:extLst>
      <p:ext uri="{BB962C8B-B14F-4D97-AF65-F5344CB8AC3E}">
        <p14:creationId xmlns:p14="http://schemas.microsoft.com/office/powerpoint/2010/main" val="4205982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39</a:t>
            </a:fld>
            <a:endParaRPr lang="fr-FR"/>
          </a:p>
        </p:txBody>
      </p:sp>
    </p:spTree>
    <p:extLst>
      <p:ext uri="{BB962C8B-B14F-4D97-AF65-F5344CB8AC3E}">
        <p14:creationId xmlns:p14="http://schemas.microsoft.com/office/powerpoint/2010/main" val="2354882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19</a:t>
            </a:fld>
            <a:endParaRPr lang="fr-FR"/>
          </a:p>
        </p:txBody>
      </p:sp>
    </p:spTree>
    <p:extLst>
      <p:ext uri="{BB962C8B-B14F-4D97-AF65-F5344CB8AC3E}">
        <p14:creationId xmlns:p14="http://schemas.microsoft.com/office/powerpoint/2010/main" val="343485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20</a:t>
            </a:fld>
            <a:endParaRPr lang="fr-FR"/>
          </a:p>
        </p:txBody>
      </p:sp>
    </p:spTree>
    <p:extLst>
      <p:ext uri="{BB962C8B-B14F-4D97-AF65-F5344CB8AC3E}">
        <p14:creationId xmlns:p14="http://schemas.microsoft.com/office/powerpoint/2010/main" val="283454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21</a:t>
            </a:fld>
            <a:endParaRPr lang="fr-FR"/>
          </a:p>
        </p:txBody>
      </p:sp>
    </p:spTree>
    <p:extLst>
      <p:ext uri="{BB962C8B-B14F-4D97-AF65-F5344CB8AC3E}">
        <p14:creationId xmlns:p14="http://schemas.microsoft.com/office/powerpoint/2010/main" val="364817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Par exemple, réduire les transaction frauduleuses jusqu’à &lt; 0,1 % ou Ajouter un fonctionnalité qui permet d’identifier les visages sur une photo.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2- </a:t>
            </a:r>
            <a:r>
              <a:rPr lang="fr-FR" sz="1200" dirty="0">
                <a:solidFill>
                  <a:schemeClr val="bg1"/>
                </a:solidFill>
              </a:rPr>
              <a:t>Quels </a:t>
            </a:r>
            <a:r>
              <a:rPr lang="fr-FR" sz="1200" dirty="0" err="1">
                <a:solidFill>
                  <a:schemeClr val="bg1"/>
                </a:solidFill>
              </a:rPr>
              <a:t>datasets</a:t>
            </a:r>
            <a:r>
              <a:rPr lang="fr-FR" sz="1200" dirty="0">
                <a:solidFill>
                  <a:schemeClr val="bg1"/>
                </a:solidFill>
              </a:rPr>
              <a:t> sont disponibles : bases de données interne, </a:t>
            </a:r>
            <a:r>
              <a:rPr lang="fr-FR" sz="1200" dirty="0" err="1">
                <a:solidFill>
                  <a:schemeClr val="bg1"/>
                </a:solidFill>
              </a:rPr>
              <a:t>opendata</a:t>
            </a:r>
            <a:r>
              <a:rPr lang="fr-FR" sz="1200" dirty="0">
                <a:solidFill>
                  <a:schemeClr val="bg1"/>
                </a:solidFill>
              </a:rPr>
              <a:t> …</a:t>
            </a:r>
          </a:p>
          <a:p>
            <a:pPr marL="285750" indent="-285750">
              <a:buFontTx/>
              <a:buChar char="-"/>
            </a:pPr>
            <a:r>
              <a:rPr lang="fr-FR" sz="1200" dirty="0">
                <a:solidFill>
                  <a:schemeClr val="bg1"/>
                </a:solidFill>
              </a:rPr>
              <a:t>La donnée est-elle fiable ? </a:t>
            </a:r>
          </a:p>
          <a:p>
            <a:pPr marL="285750" indent="-285750">
              <a:buFontTx/>
              <a:buChar char="-"/>
            </a:pPr>
            <a:r>
              <a:rPr lang="fr-FR" sz="1200" dirty="0">
                <a:solidFill>
                  <a:schemeClr val="bg1"/>
                </a:solidFill>
              </a:rPr>
              <a:t>La donnée sera-elle accessible à l’ensemble des collaborateurs impliqués ? La donnée est-elle disponible en temps réelle ?</a:t>
            </a:r>
          </a:p>
          <a:p>
            <a:pPr marL="285750" indent="-285750">
              <a:buFontTx/>
              <a:buChar char="-"/>
            </a:pPr>
            <a:r>
              <a:rPr lang="fr-FR" sz="1200" dirty="0">
                <a:solidFill>
                  <a:schemeClr val="bg1"/>
                </a:solidFill>
              </a:rPr>
              <a:t>La gouvernance de la donnée est-elle prise en compte : Est-ce que j’ai le droit d’exploiter cette donnée ? Ma donnée est-elle sensible et doit être anonymisée ? Y a-t-il des informations que je n’ai pas le droit d’utiliser pour des contraintes éthiques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Analyse statistique de la donnée : traitement des valeurs manquantes, domaine de définition de chaque colonne, détection des valeurs aberrantes, étude de la corrélation entre les différentes variables, comparaison avec d’autres sources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Les performances du modèle : on choisit le modèle qui retourne les résultats les plus performants en se basant sur une métrique choisie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L’explicabilité du modèle : être capable d’expliquer comment les variables contribuent à la prédiction finale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L’équité du modèle : on choisit un modèle qui ne fait des prédictions en se basant sur des variables à caractères discriminant et dans lequel les minorités dans l’échantillon sont bien représentées.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indent="0">
              <a:buFontTx/>
              <a:buNone/>
            </a:pPr>
            <a:r>
              <a:rPr lang="fr-FR" dirty="0"/>
              <a:t>5- </a:t>
            </a:r>
            <a:r>
              <a:rPr lang="fr-FR" dirty="0">
                <a:solidFill>
                  <a:schemeClr val="bg1"/>
                </a:solidFill>
              </a:rPr>
              <a:t>Durant la phase d’expérimentation, le data </a:t>
            </a:r>
            <a:r>
              <a:rPr lang="fr-FR" dirty="0" err="1">
                <a:solidFill>
                  <a:schemeClr val="bg1"/>
                </a:solidFill>
              </a:rPr>
              <a:t>scientist</a:t>
            </a:r>
            <a:r>
              <a:rPr lang="fr-FR" dirty="0">
                <a:solidFill>
                  <a:schemeClr val="bg1"/>
                </a:solidFill>
              </a:rPr>
              <a:t> doit avoir la capacité de reproduire un modèle de ML dans les mêmes conditions s’il souhaite revenir vers une ancienne version par exemple ou s’il le souhaite reproduire un modèle pour des fins d’audit ou de suivi.</a:t>
            </a:r>
          </a:p>
          <a:p>
            <a:pPr marL="0" indent="0">
              <a:buFontTx/>
              <a:buNone/>
            </a:pPr>
            <a:r>
              <a:rPr lang="fr-FR" dirty="0">
                <a:solidFill>
                  <a:schemeClr val="bg1"/>
                </a:solidFill>
              </a:rPr>
              <a:t>Il n’est plus question de versionner du code uniquement. Certains éléments à prendre en compte :</a:t>
            </a:r>
            <a:endParaRPr lang="fr-FR" dirty="0">
              <a:solidFill>
                <a:schemeClr val="accent5">
                  <a:lumMod val="60000"/>
                  <a:lumOff val="40000"/>
                </a:schemeClr>
              </a:solidFill>
            </a:endParaRPr>
          </a:p>
          <a:p>
            <a:pPr marL="742950" lvl="1" indent="-285750">
              <a:buFont typeface="Arial" panose="020B0604020202020204" pitchFamily="34" charset="0"/>
              <a:buChar char="•"/>
            </a:pPr>
            <a:r>
              <a:rPr lang="fr-FR" dirty="0">
                <a:solidFill>
                  <a:schemeClr val="bg1"/>
                </a:solidFill>
              </a:rPr>
              <a:t>Les hypothèses</a:t>
            </a:r>
          </a:p>
          <a:p>
            <a:pPr marL="742950" lvl="1" indent="-285750">
              <a:buFont typeface="Arial" panose="020B0604020202020204" pitchFamily="34" charset="0"/>
              <a:buChar char="•"/>
            </a:pPr>
            <a:r>
              <a:rPr lang="fr-FR" dirty="0">
                <a:solidFill>
                  <a:schemeClr val="bg1"/>
                </a:solidFill>
              </a:rPr>
              <a:t>L’aléatoire </a:t>
            </a:r>
          </a:p>
          <a:p>
            <a:pPr marL="742950" lvl="1" indent="-285750">
              <a:buFont typeface="Arial" panose="020B0604020202020204" pitchFamily="34" charset="0"/>
              <a:buChar char="•"/>
            </a:pPr>
            <a:r>
              <a:rPr lang="fr-FR" dirty="0">
                <a:solidFill>
                  <a:schemeClr val="bg1"/>
                </a:solidFill>
              </a:rPr>
              <a:t>La donnée</a:t>
            </a:r>
          </a:p>
          <a:p>
            <a:pPr marL="742950" lvl="1" indent="-285750">
              <a:buFont typeface="Arial" panose="020B0604020202020204" pitchFamily="34" charset="0"/>
              <a:buChar char="•"/>
            </a:pPr>
            <a:r>
              <a:rPr lang="fr-FR" dirty="0">
                <a:solidFill>
                  <a:schemeClr val="bg1"/>
                </a:solidFill>
              </a:rPr>
              <a:t>Les résultats (les métriques, la matrice de confusion …)</a:t>
            </a:r>
          </a:p>
          <a:p>
            <a:pPr marL="742950" lvl="1" indent="-285750">
              <a:buFont typeface="Arial" panose="020B0604020202020204" pitchFamily="34" charset="0"/>
              <a:buChar char="•"/>
            </a:pPr>
            <a:r>
              <a:rPr lang="fr-FR" dirty="0">
                <a:solidFill>
                  <a:schemeClr val="bg1"/>
                </a:solidFill>
              </a:rPr>
              <a:t>Environnement</a:t>
            </a:r>
          </a:p>
          <a:p>
            <a:pPr marL="0" indent="0">
              <a:buFontTx/>
              <a:buNone/>
            </a:pPr>
            <a:r>
              <a:rPr lang="fr-FR" dirty="0">
                <a:solidFill>
                  <a:schemeClr val="bg1"/>
                </a:solidFill>
              </a:rPr>
              <a:t>Certains outils du marché : </a:t>
            </a:r>
            <a:r>
              <a:rPr lang="fr-FR" dirty="0" err="1">
                <a:solidFill>
                  <a:schemeClr val="bg1"/>
                </a:solidFill>
              </a:rPr>
              <a:t>MLFlow</a:t>
            </a:r>
            <a:r>
              <a:rPr lang="fr-FR" dirty="0">
                <a:solidFill>
                  <a:schemeClr val="bg1"/>
                </a:solidFill>
              </a:rPr>
              <a:t>, Comet ML, Data Version Control (DVC)…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22</a:t>
            </a:fld>
            <a:endParaRPr lang="fr-FR"/>
          </a:p>
        </p:txBody>
      </p:sp>
    </p:spTree>
    <p:extLst>
      <p:ext uri="{BB962C8B-B14F-4D97-AF65-F5344CB8AC3E}">
        <p14:creationId xmlns:p14="http://schemas.microsoft.com/office/powerpoint/2010/main" val="3244047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Dépôt SCM (pour centraliser les modifications)</a:t>
            </a:r>
          </a:p>
          <a:p>
            <a:pPr marL="171450" indent="-171450">
              <a:buFontTx/>
              <a:buChar char="-"/>
            </a:pPr>
            <a:r>
              <a:rPr lang="fr-FR" dirty="0"/>
              <a:t>Serveur intégration récupère toutes les modifications ==&gt; créer un </a:t>
            </a:r>
            <a:r>
              <a:rPr lang="fr-FR" dirty="0" err="1"/>
              <a:t>Build</a:t>
            </a:r>
            <a:endParaRPr lang="fr-FR" dirty="0"/>
          </a:p>
          <a:p>
            <a:pPr marL="171450" indent="-171450">
              <a:buFontTx/>
              <a:buChar char="-"/>
            </a:pPr>
            <a:r>
              <a:rPr lang="fr-FR" dirty="0" err="1"/>
              <a:t>Build</a:t>
            </a:r>
            <a:r>
              <a:rPr lang="fr-FR" dirty="0"/>
              <a:t> : version exécutable de l’application</a:t>
            </a:r>
          </a:p>
          <a:p>
            <a:pPr marL="171450" indent="-171450">
              <a:buFontTx/>
              <a:buChar char="-"/>
            </a:pPr>
            <a:r>
              <a:rPr lang="fr-FR" dirty="0"/>
              <a:t>Tests rapides pour vérifier que les modifications n’introduisent aucune erreur dans le code source (Tests unitaire, test d’intégration système, contrôle qualité …)</a:t>
            </a:r>
          </a:p>
          <a:p>
            <a:r>
              <a:rPr lang="fr-FR" sz="1200" dirty="0">
                <a:solidFill>
                  <a:schemeClr val="bg1"/>
                </a:solidFill>
              </a:rPr>
              <a:t>(Autrefois, les développeurs au sein d'une même équipe avaient tendance à travailler séparément pendant de longues périodes et à n'intégrer leurs modifications au référentiel centralisé qu'après avoir fini de travailler. Cela a rendu la fusion de changement de codes difficile et chronophage, et a également entraîné des bogues pendant une longue période, sans correction. La combinaison de ces différents facteurs empêchait de livrer rapidement des mises à jour aux clients. </a:t>
            </a:r>
          </a:p>
          <a:p>
            <a:r>
              <a:rPr lang="fr-FR" sz="1200" dirty="0">
                <a:solidFill>
                  <a:schemeClr val="bg1"/>
                </a:solidFill>
              </a:rPr>
              <a:t>Avec l'intégration continue, les développeurs appliquent régulièrement leurs modifications sur un référentiel partagé, avec un système de contrôle des versions comme Git. Avant d'envoyer leur code, les développeurs peuvent choisir d'exécuter des tests sur des unités locales pour le vérifier davantage avant son l'intégration. Un service d'intégration continue crée et exécute automatiquement des tests unitaires sur les nouveaux changements de codes pour détecter immédiatement n'importe quelle erreur.</a:t>
            </a: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23</a:t>
            </a:fld>
            <a:endParaRPr lang="fr-FR"/>
          </a:p>
        </p:txBody>
      </p:sp>
    </p:spTree>
    <p:extLst>
      <p:ext uri="{BB962C8B-B14F-4D97-AF65-F5344CB8AC3E}">
        <p14:creationId xmlns:p14="http://schemas.microsoft.com/office/powerpoint/2010/main" val="296315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24</a:t>
            </a:fld>
            <a:endParaRPr lang="fr-FR"/>
          </a:p>
        </p:txBody>
      </p:sp>
    </p:spTree>
    <p:extLst>
      <p:ext uri="{BB962C8B-B14F-4D97-AF65-F5344CB8AC3E}">
        <p14:creationId xmlns:p14="http://schemas.microsoft.com/office/powerpoint/2010/main" val="265871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Pipeline CI/CD.</a:t>
            </a:r>
          </a:p>
          <a:p>
            <a:pPr marL="171450" indent="-171450">
              <a:buFontTx/>
              <a:buChar char="-"/>
            </a:pPr>
            <a:r>
              <a:rPr lang="fr-FR" dirty="0"/>
              <a:t>Pour l'intégration continue, il ne s'agit plus seulement de tester et de valider le code et les composants, mais également de tester et de valider des données, des schémas de données et des modèles.</a:t>
            </a:r>
          </a:p>
          <a:p>
            <a:pPr marL="171450" indent="-171450">
              <a:buFontTx/>
              <a:buChar char="-"/>
            </a:pPr>
            <a:r>
              <a:rPr lang="fr-FR" dirty="0"/>
              <a:t>La livraison continue ne porte plus sur un seul package logiciel ou service, mais sur un système (pipeline d'entraînement ML) qui doit déployer automatiquement un autre service (service de prédiction de modèle).</a:t>
            </a:r>
          </a:p>
          <a:p>
            <a:pPr marL="171450" indent="-171450">
              <a:buFontTx/>
              <a:buChar char="-"/>
            </a:pPr>
            <a:r>
              <a:rPr lang="fr-FR" dirty="0"/>
              <a:t>L'entraînement continu est une nouvelle propriété spécifique aux systèmes de ML, qui consiste à réentraîner et à diffuser automatiquement les modèles</a:t>
            </a:r>
          </a:p>
          <a:p>
            <a:pPr marL="0" indent="0">
              <a:buFontTx/>
              <a:buNone/>
            </a:pPr>
            <a:endParaRPr lang="fr-FR" dirty="0"/>
          </a:p>
          <a:p>
            <a:pPr marL="0" indent="0">
              <a:buFontTx/>
              <a:buNone/>
            </a:pPr>
            <a:r>
              <a:rPr lang="fr-FR" dirty="0"/>
              <a:t>Le processus CI peut inclure les tests suivants :</a:t>
            </a:r>
          </a:p>
          <a:p>
            <a:pPr marL="171450" indent="-171450">
              <a:buFontTx/>
              <a:buChar char="-"/>
            </a:pPr>
            <a:r>
              <a:rPr lang="fr-FR" dirty="0"/>
              <a:t>Tests unitaires de votre logique d'extraction de caractéristiques.</a:t>
            </a:r>
          </a:p>
          <a:p>
            <a:pPr marL="171450" indent="-171450">
              <a:buFontTx/>
              <a:buChar char="-"/>
            </a:pPr>
            <a:r>
              <a:rPr lang="fr-FR" dirty="0"/>
              <a:t>Tests unitaires des différentes méthodes mises en œuvre dans votre modèle. Par exemple, vous avez une fonction qui accepte une colonne de données catégorielles et vous l'encodez en tant que fonctionnalité </a:t>
            </a:r>
            <a:r>
              <a:rPr lang="fr-FR" dirty="0" err="1"/>
              <a:t>one-hot</a:t>
            </a:r>
            <a:r>
              <a:rPr lang="fr-FR" dirty="0"/>
              <a:t>.</a:t>
            </a:r>
          </a:p>
          <a:p>
            <a:pPr marL="171450" indent="-171450">
              <a:buFontTx/>
              <a:buChar char="-"/>
            </a:pPr>
            <a:r>
              <a:rPr lang="fr-FR" dirty="0"/>
              <a:t>Tests du point de convergence de l'entraînement de votre modèle (surapprentissage de quelques exemples d'enregistrements après diminution de la perte par itérations).</a:t>
            </a:r>
          </a:p>
          <a:p>
            <a:pPr marL="171450" indent="-171450">
              <a:buFontTx/>
              <a:buChar char="-"/>
            </a:pPr>
            <a:r>
              <a:rPr lang="fr-FR" dirty="0"/>
              <a:t>Tests visant à vérifier que l'entraînement du modèle ne produit pas de valeurs NaN générées par la division par zéro ou la manipulation de valeurs petites ou grandes.</a:t>
            </a:r>
          </a:p>
          <a:p>
            <a:pPr marL="171450" indent="-171450">
              <a:buFontTx/>
              <a:buChar char="-"/>
            </a:pPr>
            <a:r>
              <a:rPr lang="fr-FR" dirty="0"/>
              <a:t>Tests visant à vérifier que chaque composant du pipeline produit les artefacts attendus.</a:t>
            </a:r>
          </a:p>
          <a:p>
            <a:pPr marL="171450" indent="-171450">
              <a:buFontTx/>
              <a:buChar char="-"/>
            </a:pPr>
            <a:r>
              <a:rPr lang="fr-FR" dirty="0"/>
              <a:t>Tests de l'intégration entre les composants du pipeline.</a:t>
            </a:r>
          </a:p>
          <a:p>
            <a:pPr marL="0" indent="0">
              <a:buFontTx/>
              <a:buNone/>
            </a:pPr>
            <a:endParaRPr lang="fr-FR" dirty="0"/>
          </a:p>
          <a:p>
            <a:pPr marL="0" indent="0">
              <a:buFontTx/>
              <a:buNone/>
            </a:pPr>
            <a:r>
              <a:rPr lang="fr-FR" dirty="0"/>
              <a:t>Pour une livraison continue rapide et fiable des pipelines et des modèles, vous devez tenir compte des points suivants :</a:t>
            </a:r>
          </a:p>
          <a:p>
            <a:pPr marL="171450" indent="-171450">
              <a:buFontTx/>
              <a:buChar char="-"/>
            </a:pPr>
            <a:r>
              <a:rPr lang="fr-FR" dirty="0"/>
              <a:t>Vérifier la compatibilité du modèle avec l'infrastructure cible avant de déployer votre modèle. Par exemple, vous devez vérifier que les packages requis par le modèle sont installés dans l'environnement de diffusion et que les ressources de mémoire, de calcul et d'accélérateur sont disponibles.</a:t>
            </a:r>
          </a:p>
          <a:p>
            <a:pPr marL="171450" indent="-171450">
              <a:buFontTx/>
              <a:buChar char="-"/>
            </a:pPr>
            <a:r>
              <a:rPr lang="fr-FR" dirty="0"/>
              <a:t>Tester le service de prédiction en appelant l'API de service avec les entrées attendues, en vous assurant d'obtenir la réponse prévue. Ce test capture généralement les problèmes qui peuvent survenir lorsque vous mettez à jour la version du modèle et qu'une autre entrée est attendue.</a:t>
            </a:r>
          </a:p>
          <a:p>
            <a:pPr marL="171450" indent="-171450">
              <a:buFontTx/>
              <a:buChar char="-"/>
            </a:pPr>
            <a:r>
              <a:rPr lang="fr-FR" dirty="0"/>
              <a:t>Tester les performances du service de prédiction, ce qui implique d'effectuer des tests de charge afin de capturer des métriques telles que les requêtes par secondes (RPS) et la latence du modèle.</a:t>
            </a:r>
          </a:p>
          <a:p>
            <a:pPr marL="171450" indent="-171450">
              <a:buFontTx/>
              <a:buChar char="-"/>
            </a:pPr>
            <a:r>
              <a:rPr lang="fr-FR" dirty="0"/>
              <a:t>Valider les données à des fins de réentraînement ou de prédiction par lot.</a:t>
            </a:r>
          </a:p>
          <a:p>
            <a:pPr marL="171450" indent="-171450">
              <a:buFontTx/>
              <a:buChar char="-"/>
            </a:pPr>
            <a:r>
              <a:rPr lang="fr-FR" dirty="0"/>
              <a:t>Vérifier que les modèles atteignent les objectifs de performances prédictifs avant leur déploiement.</a:t>
            </a:r>
          </a:p>
          <a:p>
            <a:pPr marL="171450" indent="-171450">
              <a:buFontTx/>
              <a:buChar char="-"/>
            </a:pPr>
            <a:r>
              <a:rPr lang="fr-FR" dirty="0"/>
              <a:t>Déploiement automatisé dans un environnement de test, par exemple, un déploiement déclenché par l'envoi de code à la branche de développement.</a:t>
            </a:r>
          </a:p>
          <a:p>
            <a:pPr marL="171450" indent="-171450">
              <a:buFontTx/>
              <a:buChar char="-"/>
            </a:pPr>
            <a:r>
              <a:rPr lang="fr-FR" dirty="0"/>
              <a:t>Déploiement semi-automatisé dans un environnement de préproduction, par exemple, un déploiement déclenché par la fusion du code dans la branche principale après l'approbation des modifications par les évaluateurs.</a:t>
            </a:r>
          </a:p>
          <a:p>
            <a:pPr marL="171450" indent="-171450">
              <a:buFontTx/>
              <a:buChar char="-"/>
            </a:pPr>
            <a:r>
              <a:rPr lang="fr-FR" dirty="0"/>
              <a:t>Déploiement manuel dans un environnement de production après plusieurs exécutions réussies du pipeline dans l'environnement de préproduction.</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E09FB9EA-F47A-4084-8638-C772B4EA0186}" type="slidenum">
              <a:rPr lang="fr-FR" smtClean="0"/>
              <a:t>25</a:t>
            </a:fld>
            <a:endParaRPr lang="fr-FR"/>
          </a:p>
        </p:txBody>
      </p:sp>
    </p:spTree>
    <p:extLst>
      <p:ext uri="{BB962C8B-B14F-4D97-AF65-F5344CB8AC3E}">
        <p14:creationId xmlns:p14="http://schemas.microsoft.com/office/powerpoint/2010/main" val="1315933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411717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2829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261302" y="1542534"/>
            <a:ext cx="8691312" cy="1531937"/>
          </a:xfrm>
        </p:spPr>
        <p:txBody>
          <a:bodyPr anchor="b">
            <a:normAutofit/>
          </a:bodyPr>
          <a:lstStyle>
            <a:lvl1pPr algn="l">
              <a:defRPr sz="4400">
                <a:latin typeface="Barlow ExtraBold" panose="00000900000000000000" pitchFamily="2" charset="0"/>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261303" y="3223696"/>
            <a:ext cx="8691312" cy="1655762"/>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93583" y="6301212"/>
            <a:ext cx="374834" cy="475399"/>
          </a:xfrm>
          <a:prstGeom prst="rect">
            <a:avLst/>
          </a:prstGeom>
        </p:spPr>
      </p:pic>
      <p:sp>
        <p:nvSpPr>
          <p:cNvPr id="18" name="ZoneTexte 17">
            <a:extLst>
              <a:ext uri="{FF2B5EF4-FFF2-40B4-BE49-F238E27FC236}">
                <a16:creationId xmlns:a16="http://schemas.microsoft.com/office/drawing/2014/main" id="{59D4319C-B593-ADE5-6D03-8419B8E961C7}"/>
              </a:ext>
            </a:extLst>
          </p:cNvPr>
          <p:cNvSpPr txBox="1"/>
          <p:nvPr userDrawn="1"/>
        </p:nvSpPr>
        <p:spPr>
          <a:xfrm>
            <a:off x="9801982" y="6369634"/>
            <a:ext cx="2196435"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 </a:t>
            </a:r>
            <a:r>
              <a:rPr lang="fr-FR" sz="1600" dirty="0" err="1">
                <a:solidFill>
                  <a:schemeClr val="tx1"/>
                </a:solidFill>
                <a:latin typeface="Barlow" panose="00000500000000000000" pitchFamily="2" charset="0"/>
              </a:rPr>
              <a:t>Quadratic-labs</a:t>
            </a:r>
            <a:r>
              <a:rPr lang="fr-FR" sz="1600" dirty="0">
                <a:solidFill>
                  <a:schemeClr val="tx1"/>
                </a:solidFill>
                <a:latin typeface="Barlow" panose="00000500000000000000" pitchFamily="2" charset="0"/>
              </a:rPr>
              <a:t> 2022</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601986"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4" name="Image 3">
            <a:extLst>
              <a:ext uri="{FF2B5EF4-FFF2-40B4-BE49-F238E27FC236}">
                <a16:creationId xmlns:a16="http://schemas.microsoft.com/office/drawing/2014/main" id="{62ED2A49-9828-F479-1EB8-EBE009C18173}"/>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9168756" y="382294"/>
            <a:ext cx="3023244" cy="6093412"/>
          </a:xfrm>
          <a:prstGeom prst="rect">
            <a:avLst/>
          </a:prstGeom>
        </p:spPr>
      </p:pic>
      <p:cxnSp>
        <p:nvCxnSpPr>
          <p:cNvPr id="5" name="Connecteur droit 4">
            <a:extLst>
              <a:ext uri="{FF2B5EF4-FFF2-40B4-BE49-F238E27FC236}">
                <a16:creationId xmlns:a16="http://schemas.microsoft.com/office/drawing/2014/main" id="{DCC4037C-31E2-97BA-D5A8-E76967D43774}"/>
              </a:ext>
            </a:extLst>
          </p:cNvPr>
          <p:cNvCxnSpPr>
            <a:cxnSpLocks/>
          </p:cNvCxnSpPr>
          <p:nvPr userDrawn="1"/>
        </p:nvCxnSpPr>
        <p:spPr>
          <a:xfrm>
            <a:off x="261302" y="3162569"/>
            <a:ext cx="462303" cy="0"/>
          </a:xfrm>
          <a:prstGeom prst="line">
            <a:avLst/>
          </a:prstGeom>
          <a:ln w="5715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67292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1">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00544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195216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852305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631B6CDF-0D82-83CA-0FDF-9957C703921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74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22/05/2023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299E18CD-A970-ED68-E146-82C1B9CBEAC3}"/>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4277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22/05/2023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73CE8110-6D62-0392-B40F-D73A0C77B9D1}"/>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8B22B096-616D-293F-751C-8A16AD0D1446}"/>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317259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22/05/2023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AEF8434-09FB-C5A8-1F2E-53AA45D43B07}"/>
              </a:ext>
            </a:extLst>
          </p:cNvPr>
          <p:cNvCxnSpPr>
            <a:cxnSpLocks/>
          </p:cNvCxnSpPr>
          <p:nvPr userDrawn="1"/>
        </p:nvCxnSpPr>
        <p:spPr>
          <a:xfrm>
            <a:off x="261303" y="1372378"/>
            <a:ext cx="11669395"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DAA96239-AB2D-7509-939B-19E1D1915561}"/>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24457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22/05/2023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8" name="Connecteur droit 7">
            <a:extLst>
              <a:ext uri="{FF2B5EF4-FFF2-40B4-BE49-F238E27FC236}">
                <a16:creationId xmlns:a16="http://schemas.microsoft.com/office/drawing/2014/main" id="{A82FEE67-3B15-A4A8-A25E-95B216D0CB81}"/>
              </a:ext>
            </a:extLst>
          </p:cNvPr>
          <p:cNvCxnSpPr>
            <a:cxnSpLocks/>
          </p:cNvCxnSpPr>
          <p:nvPr userDrawn="1"/>
        </p:nvCxnSpPr>
        <p:spPr>
          <a:xfrm>
            <a:off x="261303" y="1372378"/>
            <a:ext cx="4615497" cy="0"/>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4A9DF7C8-022A-0AC8-8B9D-EAC607AD925E}"/>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4070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5">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5">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2406022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1"/>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D38C0403-F99B-BAE0-D3A2-5C7ED359F004}"/>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FDEA69D8-6815-D5D9-C70E-3BE9F1977712}"/>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solidFill>
              <a:schemeClr val="accent1"/>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010817FD-65C2-BD51-B503-E7EB35F27B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9844748-A315-E710-8621-4742845583FE}"/>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1"/>
          </a:solidFill>
          <a:ln>
            <a:solidFill>
              <a:schemeClr val="accent1"/>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87CAC786-E264-8380-CD68-4B9C4777CBB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 besoin</a:t>
            </a:r>
          </a:p>
        </p:txBody>
      </p:sp>
      <p:sp>
        <p:nvSpPr>
          <p:cNvPr id="11" name="ZoneTexte 10">
            <a:extLst>
              <a:ext uri="{FF2B5EF4-FFF2-40B4-BE49-F238E27FC236}">
                <a16:creationId xmlns:a16="http://schemas.microsoft.com/office/drawing/2014/main" id="{1618B965-695F-EDE8-F0A1-8179E9E3291B}"/>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Notre approche </a:t>
            </a:r>
          </a:p>
        </p:txBody>
      </p:sp>
      <p:sp>
        <p:nvSpPr>
          <p:cNvPr id="12" name="ZoneTexte 11">
            <a:extLst>
              <a:ext uri="{FF2B5EF4-FFF2-40B4-BE49-F238E27FC236}">
                <a16:creationId xmlns:a16="http://schemas.microsoft.com/office/drawing/2014/main" id="{7A83653F-1E2D-CEC7-E374-44694EA56EC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1"/>
                </a:solidFill>
              </a:rPr>
              <a:t>Les résultats</a:t>
            </a:r>
          </a:p>
        </p:txBody>
      </p:sp>
    </p:spTree>
    <p:extLst>
      <p:ext uri="{BB962C8B-B14F-4D97-AF65-F5344CB8AC3E}">
        <p14:creationId xmlns:p14="http://schemas.microsoft.com/office/powerpoint/2010/main" val="3079535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3">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4102469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593225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2">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684857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1581787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63498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22/05/2023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8241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22/05/2023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20844031-FBE1-4A65-39B5-2892F8676FE3}"/>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F2A5468-BC9E-09AF-D327-A491F45B3B9E}"/>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152058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22/05/2023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AAF30529-FF07-8227-843C-1D2ED707CB7C}"/>
              </a:ext>
            </a:extLst>
          </p:cNvPr>
          <p:cNvCxnSpPr>
            <a:cxnSpLocks/>
          </p:cNvCxnSpPr>
          <p:nvPr userDrawn="1"/>
        </p:nvCxnSpPr>
        <p:spPr>
          <a:xfrm>
            <a:off x="261303" y="1372378"/>
            <a:ext cx="11669395"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BDB30804-9E6C-C0EF-FC42-4887BD9B2C82}"/>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8102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22/05/2023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B182F153-1F79-6F83-8B65-50FFDE9971D8}"/>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579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3372160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rgbClr val="7999CB"/>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2">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A8EC9D0-0131-3370-3C73-009005F2C11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03A25A71-158D-FD92-80B0-11CD012B46A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7999CB"/>
          </a:solidFill>
          <a:ln w="12700">
            <a:solidFill>
              <a:srgbClr val="7999CB"/>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CAEDC4A4-0CBE-9E45-E540-35A7C8BEB194}"/>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7999CB"/>
          </a:solidFill>
          <a:ln>
            <a:solidFill>
              <a:srgbClr val="7999CB"/>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F2049144-405F-972C-233A-446F6DA656DA}"/>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rgbClr val="7999CB"/>
          </a:solidFill>
          <a:ln>
            <a:solidFill>
              <a:srgbClr val="7999CB"/>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331BB8FA-90F2-892E-03A3-7FE463E9F69D}"/>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 besoin</a:t>
            </a:r>
          </a:p>
        </p:txBody>
      </p:sp>
      <p:sp>
        <p:nvSpPr>
          <p:cNvPr id="11" name="ZoneTexte 10">
            <a:extLst>
              <a:ext uri="{FF2B5EF4-FFF2-40B4-BE49-F238E27FC236}">
                <a16:creationId xmlns:a16="http://schemas.microsoft.com/office/drawing/2014/main" id="{5BF15A46-EA45-B754-9BF2-8E21EAD99618}"/>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Notre approche </a:t>
            </a:r>
          </a:p>
        </p:txBody>
      </p:sp>
      <p:sp>
        <p:nvSpPr>
          <p:cNvPr id="12" name="ZoneTexte 11">
            <a:extLst>
              <a:ext uri="{FF2B5EF4-FFF2-40B4-BE49-F238E27FC236}">
                <a16:creationId xmlns:a16="http://schemas.microsoft.com/office/drawing/2014/main" id="{23DE01E6-8978-4DC6-9800-CAA00FA4652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rgbClr val="7999CB"/>
                </a:solidFill>
              </a:rPr>
              <a:t>Les résultats</a:t>
            </a:r>
          </a:p>
        </p:txBody>
      </p:sp>
    </p:spTree>
    <p:extLst>
      <p:ext uri="{BB962C8B-B14F-4D97-AF65-F5344CB8AC3E}">
        <p14:creationId xmlns:p14="http://schemas.microsoft.com/office/powerpoint/2010/main" val="1463698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8186929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382630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428184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870704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7870460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22/05/2023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66487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22/05/2023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0A53192B-8BD6-6726-4278-48EE00184B83}"/>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2" name="Image 11">
            <a:extLst>
              <a:ext uri="{FF2B5EF4-FFF2-40B4-BE49-F238E27FC236}">
                <a16:creationId xmlns:a16="http://schemas.microsoft.com/office/drawing/2014/main" id="{9B452D40-B120-2F7D-3E91-96FB1FA6967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113702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22/05/2023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10" name="Connecteur droit 9">
            <a:extLst>
              <a:ext uri="{FF2B5EF4-FFF2-40B4-BE49-F238E27FC236}">
                <a16:creationId xmlns:a16="http://schemas.microsoft.com/office/drawing/2014/main" id="{1EB85D11-7921-2F57-CE5E-2A04763E7A3A}"/>
              </a:ext>
            </a:extLst>
          </p:cNvPr>
          <p:cNvCxnSpPr>
            <a:cxnSpLocks/>
          </p:cNvCxnSpPr>
          <p:nvPr userDrawn="1"/>
        </p:nvCxnSpPr>
        <p:spPr>
          <a:xfrm>
            <a:off x="261303" y="1372378"/>
            <a:ext cx="11669395"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AD72C3D1-697B-A0A9-FE62-A57AB6723EB1}"/>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4188236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22/05/2023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E1C7F381-816E-F7C1-8A61-4B2A7B1F38A3}"/>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96690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890686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3"/>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8BDA153-13C7-5784-058D-DC599A60F1F2}"/>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E3BBE564-42A2-DB0D-B318-D7A4E45A066A}"/>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3"/>
          </a:solidFill>
          <a:ln w="12700">
            <a:solidFill>
              <a:schemeClr val="accent3"/>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8" name="Freeform 97">
            <a:extLst>
              <a:ext uri="{FF2B5EF4-FFF2-40B4-BE49-F238E27FC236}">
                <a16:creationId xmlns:a16="http://schemas.microsoft.com/office/drawing/2014/main" id="{1AC8A69D-9705-F466-B5E8-A053F618411E}"/>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0AE0E3A9-6A0C-51F2-C851-E0D0AD9CE63C}"/>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3"/>
          </a:solidFill>
          <a:ln>
            <a:solidFill>
              <a:schemeClr val="accent3"/>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6E91C181-CE0E-149F-C844-77FA94484175}"/>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 besoin</a:t>
            </a:r>
          </a:p>
        </p:txBody>
      </p:sp>
      <p:sp>
        <p:nvSpPr>
          <p:cNvPr id="11" name="ZoneTexte 10">
            <a:extLst>
              <a:ext uri="{FF2B5EF4-FFF2-40B4-BE49-F238E27FC236}">
                <a16:creationId xmlns:a16="http://schemas.microsoft.com/office/drawing/2014/main" id="{98462C82-D864-5F9B-A17C-279C62B974D0}"/>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Notre approche </a:t>
            </a:r>
          </a:p>
        </p:txBody>
      </p:sp>
      <p:sp>
        <p:nvSpPr>
          <p:cNvPr id="12" name="ZoneTexte 11">
            <a:extLst>
              <a:ext uri="{FF2B5EF4-FFF2-40B4-BE49-F238E27FC236}">
                <a16:creationId xmlns:a16="http://schemas.microsoft.com/office/drawing/2014/main" id="{A249D35D-DE22-6807-792D-3B63D3867E41}"/>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3"/>
                </a:solidFill>
              </a:rPr>
              <a:t>Les résultats</a:t>
            </a:r>
          </a:p>
        </p:txBody>
      </p:sp>
    </p:spTree>
    <p:extLst>
      <p:ext uri="{BB962C8B-B14F-4D97-AF65-F5344CB8AC3E}">
        <p14:creationId xmlns:p14="http://schemas.microsoft.com/office/powerpoint/2010/main" val="3236847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3664143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 tête section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7" name="Image 6">
            <a:extLst>
              <a:ext uri="{FF2B5EF4-FFF2-40B4-BE49-F238E27FC236}">
                <a16:creationId xmlns:a16="http://schemas.microsoft.com/office/drawing/2014/main" id="{21A505E3-CAC3-9D14-2310-3B9E5E5DE7F5}"/>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0" y="650874"/>
            <a:ext cx="4377908" cy="4377908"/>
          </a:xfrm>
          <a:prstGeom prst="rect">
            <a:avLst/>
          </a:prstGeom>
        </p:spPr>
      </p:pic>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180200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tête sect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14" name="Image 13">
            <a:extLst>
              <a:ext uri="{FF2B5EF4-FFF2-40B4-BE49-F238E27FC236}">
                <a16:creationId xmlns:a16="http://schemas.microsoft.com/office/drawing/2014/main" id="{1A302BC9-7810-6356-4BA8-70AD1B9E3B14}"/>
              </a:ext>
            </a:extLst>
          </p:cNvPr>
          <p:cNvPicPr>
            <a:picLocks noChangeAspect="1"/>
          </p:cNvPicPr>
          <p:nvPr userDrawn="1"/>
        </p:nvPicPr>
        <p:blipFill>
          <a:blip r:embed="rId2">
            <a:duotone>
              <a:prstClr val="black"/>
              <a:schemeClr val="accent4">
                <a:tint val="45000"/>
                <a:satMod val="400000"/>
              </a:schemeClr>
            </a:duotone>
          </a:blip>
          <a:stretch>
            <a:fillRect/>
          </a:stretch>
        </p:blipFill>
        <p:spPr>
          <a:xfrm>
            <a:off x="11512365" y="6301212"/>
            <a:ext cx="374834" cy="475399"/>
          </a:xfrm>
          <a:prstGeom prst="rect">
            <a:avLst/>
          </a:prstGeom>
        </p:spPr>
      </p:pic>
      <p:sp>
        <p:nvSpPr>
          <p:cNvPr id="19" name="ZoneTexte 18">
            <a:extLst>
              <a:ext uri="{FF2B5EF4-FFF2-40B4-BE49-F238E27FC236}">
                <a16:creationId xmlns:a16="http://schemas.microsoft.com/office/drawing/2014/main" id="{BE625E3B-0104-4027-D0CF-0BBC92DE7DC1}"/>
              </a:ext>
            </a:extLst>
          </p:cNvPr>
          <p:cNvSpPr txBox="1"/>
          <p:nvPr userDrawn="1"/>
        </p:nvSpPr>
        <p:spPr>
          <a:xfrm>
            <a:off x="9081890"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5" name="Image 4">
            <a:extLst>
              <a:ext uri="{FF2B5EF4-FFF2-40B4-BE49-F238E27FC236}">
                <a16:creationId xmlns:a16="http://schemas.microsoft.com/office/drawing/2014/main" id="{3A03DD93-1E3E-EACC-7DD4-AF5196B260E5}"/>
              </a:ext>
            </a:extLst>
          </p:cNvPr>
          <p:cNvPicPr>
            <a:picLocks noChangeAspect="1"/>
          </p:cNvPicPr>
          <p:nvPr userDrawn="1"/>
        </p:nvPicPr>
        <p:blipFill>
          <a:blip r:embed="rId3">
            <a:duotone>
              <a:prstClr val="black"/>
              <a:schemeClr val="accent4">
                <a:tint val="45000"/>
                <a:satMod val="400000"/>
              </a:schemeClr>
            </a:duotone>
          </a:blip>
          <a:stretch>
            <a:fillRect/>
          </a:stretch>
        </p:blipFill>
        <p:spPr>
          <a:xfrm>
            <a:off x="749301" y="650875"/>
            <a:ext cx="3290358" cy="4377907"/>
          </a:xfrm>
          <a:prstGeom prst="rect">
            <a:avLst/>
          </a:prstGeom>
        </p:spPr>
      </p:pic>
    </p:spTree>
    <p:extLst>
      <p:ext uri="{BB962C8B-B14F-4D97-AF65-F5344CB8AC3E}">
        <p14:creationId xmlns:p14="http://schemas.microsoft.com/office/powerpoint/2010/main" val="1600808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tête section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EEBE8-7EA5-181E-B2DB-B42DECF44424}"/>
              </a:ext>
            </a:extLst>
          </p:cNvPr>
          <p:cNvSpPr>
            <a:spLocks noGrp="1"/>
          </p:cNvSpPr>
          <p:nvPr>
            <p:ph type="ctrTitle"/>
          </p:nvPr>
        </p:nvSpPr>
        <p:spPr>
          <a:xfrm>
            <a:off x="4377908" y="650875"/>
            <a:ext cx="7509291" cy="1531937"/>
          </a:xfrm>
        </p:spPr>
        <p:txBody>
          <a:bodyPr anchor="b">
            <a:normAutofit/>
          </a:bodyPr>
          <a:lstStyle>
            <a:lvl1pPr algn="l">
              <a:defRPr sz="4000" b="1"/>
            </a:lvl1pPr>
          </a:lstStyle>
          <a:p>
            <a:r>
              <a:rPr lang="fr-FR" dirty="0"/>
              <a:t>Modifiez le style du titre</a:t>
            </a:r>
          </a:p>
        </p:txBody>
      </p:sp>
      <p:sp>
        <p:nvSpPr>
          <p:cNvPr id="3" name="Sous-titre 2">
            <a:extLst>
              <a:ext uri="{FF2B5EF4-FFF2-40B4-BE49-F238E27FC236}">
                <a16:creationId xmlns:a16="http://schemas.microsoft.com/office/drawing/2014/main" id="{26B366FD-010E-4E46-54D4-0A26A57BE3D2}"/>
              </a:ext>
            </a:extLst>
          </p:cNvPr>
          <p:cNvSpPr>
            <a:spLocks noGrp="1"/>
          </p:cNvSpPr>
          <p:nvPr>
            <p:ph type="subTitle" idx="1"/>
          </p:nvPr>
        </p:nvSpPr>
        <p:spPr>
          <a:xfrm>
            <a:off x="4377909" y="2332036"/>
            <a:ext cx="7509291" cy="3969175"/>
          </a:xfrm>
        </p:spPr>
        <p:txBody>
          <a:bodyPr>
            <a:normAutofit/>
          </a:bodyPr>
          <a:lstStyle>
            <a:lvl1pPr marL="342900" indent="-342900" algn="l">
              <a:buFont typeface="Arial" panose="020B0604020202020204" pitchFamily="34" charset="0"/>
              <a:buChar char="•"/>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9" name="ZoneTexte 18">
            <a:extLst>
              <a:ext uri="{FF2B5EF4-FFF2-40B4-BE49-F238E27FC236}">
                <a16:creationId xmlns:a16="http://schemas.microsoft.com/office/drawing/2014/main" id="{BE625E3B-0104-4027-D0CF-0BBC92DE7DC1}"/>
              </a:ext>
            </a:extLst>
          </p:cNvPr>
          <p:cNvSpPr txBox="1"/>
          <p:nvPr userDrawn="1"/>
        </p:nvSpPr>
        <p:spPr>
          <a:xfrm>
            <a:off x="9456725" y="6369634"/>
            <a:ext cx="2430474" cy="338554"/>
          </a:xfrm>
          <a:prstGeom prst="rect">
            <a:avLst/>
          </a:prstGeom>
          <a:noFill/>
        </p:spPr>
        <p:txBody>
          <a:bodyPr wrap="none" rtlCol="0">
            <a:spAutoFit/>
          </a:bodyPr>
          <a:lstStyle/>
          <a:p>
            <a:r>
              <a:rPr lang="fr-FR" sz="1600" dirty="0">
                <a:solidFill>
                  <a:schemeClr val="tx1"/>
                </a:solidFill>
                <a:latin typeface="Barlow" panose="00000500000000000000" pitchFamily="2" charset="0"/>
              </a:rPr>
              <a:t>www.quadratic-labs.com</a:t>
            </a:r>
          </a:p>
        </p:txBody>
      </p:sp>
      <p:pic>
        <p:nvPicPr>
          <p:cNvPr id="6" name="Image 5">
            <a:extLst>
              <a:ext uri="{FF2B5EF4-FFF2-40B4-BE49-F238E27FC236}">
                <a16:creationId xmlns:a16="http://schemas.microsoft.com/office/drawing/2014/main" id="{C98FA8A2-46EA-C4B5-2ED9-00FB69314174}"/>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11051" y="612461"/>
            <a:ext cx="3538649" cy="4381842"/>
          </a:xfrm>
          <a:prstGeom prst="rect">
            <a:avLst/>
          </a:prstGeom>
        </p:spPr>
      </p:pic>
    </p:spTree>
    <p:extLst>
      <p:ext uri="{BB962C8B-B14F-4D97-AF65-F5344CB8AC3E}">
        <p14:creationId xmlns:p14="http://schemas.microsoft.com/office/powerpoint/2010/main" val="904469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10" name="Image 9">
            <a:extLst>
              <a:ext uri="{FF2B5EF4-FFF2-40B4-BE49-F238E27FC236}">
                <a16:creationId xmlns:a16="http://schemas.microsoft.com/office/drawing/2014/main" id="{3BA08614-19D5-F1B6-C9B4-41AE0ECDD296}"/>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372821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22/05/2023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8" name="Image 7">
            <a:extLst>
              <a:ext uri="{FF2B5EF4-FFF2-40B4-BE49-F238E27FC236}">
                <a16:creationId xmlns:a16="http://schemas.microsoft.com/office/drawing/2014/main" id="{14710A95-1151-0E93-3B4E-4B0C74EADED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7528881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22/05/2023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E95BB695-EEB6-742B-30B3-6AA30895627A}"/>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16EC8E6D-952E-FD35-D14F-316354B50C7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274546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22/05/2023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20D38BBD-9CDA-E298-5E9B-8F992B86CB4C}"/>
              </a:ext>
            </a:extLst>
          </p:cNvPr>
          <p:cNvCxnSpPr>
            <a:cxnSpLocks/>
          </p:cNvCxnSpPr>
          <p:nvPr userDrawn="1"/>
        </p:nvCxnSpPr>
        <p:spPr>
          <a:xfrm>
            <a:off x="261303" y="1372378"/>
            <a:ext cx="11669395"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A1852688-F93C-3C49-E9A4-18D05AEE7960}"/>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00229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22/05/2023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pic>
        <p:nvPicPr>
          <p:cNvPr id="10" name="Image 9">
            <a:extLst>
              <a:ext uri="{FF2B5EF4-FFF2-40B4-BE49-F238E27FC236}">
                <a16:creationId xmlns:a16="http://schemas.microsoft.com/office/drawing/2014/main" id="{9880E9E7-8361-29BD-F2BB-8EB3576B4879}"/>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58700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Standar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559487-FFAF-9004-049F-02454F246A57}"/>
              </a:ext>
            </a:extLst>
          </p:cNvPr>
          <p:cNvSpPr>
            <a:spLocks noGrp="1"/>
          </p:cNvSpPr>
          <p:nvPr>
            <p:ph idx="1"/>
          </p:nvPr>
        </p:nvSpPr>
        <p:spPr>
          <a:xfrm>
            <a:off x="261303" y="1531088"/>
            <a:ext cx="11669393" cy="4645875"/>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D2BE8B6-177C-761E-6F1C-F3F02A5F14CD}"/>
              </a:ext>
            </a:extLst>
          </p:cNvPr>
          <p:cNvSpPr>
            <a:spLocks noGrp="1"/>
          </p:cNvSpPr>
          <p:nvPr>
            <p:ph type="dt" sz="half" idx="10"/>
          </p:nvPr>
        </p:nvSpPr>
        <p:spPr>
          <a:xfrm>
            <a:off x="261303" y="6356350"/>
            <a:ext cx="2743200" cy="365125"/>
          </a:xfrm>
        </p:spPr>
        <p:txBody>
          <a:bodyPr/>
          <a:lstStyle/>
          <a:p>
            <a:fld id="{DCF2D877-55A7-4280-9761-FC7FF1D56B23}" type="datetime1">
              <a:rPr lang="fr-FR" smtClean="0"/>
              <a:t>22/05/2023</a:t>
            </a:fld>
            <a:endParaRPr lang="fr-FR"/>
          </a:p>
        </p:txBody>
      </p:sp>
      <p:sp>
        <p:nvSpPr>
          <p:cNvPr id="5" name="Espace réservé du pied de page 4">
            <a:extLst>
              <a:ext uri="{FF2B5EF4-FFF2-40B4-BE49-F238E27FC236}">
                <a16:creationId xmlns:a16="http://schemas.microsoft.com/office/drawing/2014/main" id="{41DC9EA5-1E0E-FDBC-45A1-017B3CD4C2BD}"/>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CAE3CC8-7DAE-391C-6FD1-A6358755E87F}"/>
              </a:ext>
            </a:extLst>
          </p:cNvPr>
          <p:cNvSpPr>
            <a:spLocks noGrp="1"/>
          </p:cNvSpPr>
          <p:nvPr>
            <p:ph type="sldNum" sz="quarter" idx="12"/>
          </p:nvPr>
        </p:nvSpPr>
        <p:spPr>
          <a:xfrm>
            <a:off x="9187497" y="6356350"/>
            <a:ext cx="2743200" cy="365125"/>
          </a:xfrm>
        </p:spPr>
        <p:txBody>
          <a:bodyPr/>
          <a:lstStyle/>
          <a:p>
            <a:fld id="{41DD7FD0-8CCF-4985-AE30-D6D48D0A42D3}" type="slidenum">
              <a:rPr lang="fr-FR" smtClean="0"/>
              <a:t>‹N°›</a:t>
            </a:fld>
            <a:endParaRPr lang="fr-FR"/>
          </a:p>
        </p:txBody>
      </p:sp>
      <p:sp>
        <p:nvSpPr>
          <p:cNvPr id="7" name="Titre 1">
            <a:extLst>
              <a:ext uri="{FF2B5EF4-FFF2-40B4-BE49-F238E27FC236}">
                <a16:creationId xmlns:a16="http://schemas.microsoft.com/office/drawing/2014/main" id="{FF2E53A6-2456-7D83-32E4-E2D05CBD30C4}"/>
              </a:ext>
            </a:extLst>
          </p:cNvPr>
          <p:cNvSpPr>
            <a:spLocks noGrp="1"/>
          </p:cNvSpPr>
          <p:nvPr>
            <p:ph type="title"/>
          </p:nvPr>
        </p:nvSpPr>
        <p:spPr>
          <a:xfrm>
            <a:off x="1063256" y="226902"/>
            <a:ext cx="10867442" cy="623702"/>
          </a:xfrm>
        </p:spPr>
        <p:txBody>
          <a:bodyPr/>
          <a:lstStyle/>
          <a:p>
            <a:r>
              <a:rPr lang="fr-FR" dirty="0"/>
              <a:t>Modifiez le style du titre</a:t>
            </a:r>
          </a:p>
        </p:txBody>
      </p:sp>
      <p:cxnSp>
        <p:nvCxnSpPr>
          <p:cNvPr id="11" name="Connecteur droit 10">
            <a:extLst>
              <a:ext uri="{FF2B5EF4-FFF2-40B4-BE49-F238E27FC236}">
                <a16:creationId xmlns:a16="http://schemas.microsoft.com/office/drawing/2014/main" id="{9317C058-D8F3-CC27-818C-09DCF165A14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12" name="Espace réservé du texte 9">
            <a:extLst>
              <a:ext uri="{FF2B5EF4-FFF2-40B4-BE49-F238E27FC236}">
                <a16:creationId xmlns:a16="http://schemas.microsoft.com/office/drawing/2014/main" id="{F3D61B73-0515-AA37-7C97-83AECF96DA1E}"/>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pic>
        <p:nvPicPr>
          <p:cNvPr id="13" name="Image 12">
            <a:extLst>
              <a:ext uri="{FF2B5EF4-FFF2-40B4-BE49-F238E27FC236}">
                <a16:creationId xmlns:a16="http://schemas.microsoft.com/office/drawing/2014/main" id="{3B681ACF-FA26-087B-39B8-FA4932F452AD}"/>
              </a:ext>
            </a:extLst>
          </p:cNvPr>
          <p:cNvPicPr>
            <a:picLocks noChangeAspect="1"/>
          </p:cNvPicPr>
          <p:nvPr userDrawn="1"/>
        </p:nvPicPr>
        <p:blipFill>
          <a:blip r:embed="rId2"/>
          <a:stretch>
            <a:fillRect/>
          </a:stretch>
        </p:blipFill>
        <p:spPr>
          <a:xfrm>
            <a:off x="237055" y="318530"/>
            <a:ext cx="705473" cy="894746"/>
          </a:xfrm>
          <a:prstGeom prst="rect">
            <a:avLst/>
          </a:prstGeom>
        </p:spPr>
      </p:pic>
      <p:pic>
        <p:nvPicPr>
          <p:cNvPr id="8" name="Image 7">
            <a:extLst>
              <a:ext uri="{FF2B5EF4-FFF2-40B4-BE49-F238E27FC236}">
                <a16:creationId xmlns:a16="http://schemas.microsoft.com/office/drawing/2014/main" id="{162ED326-CA4B-6823-69DB-9A1B539A6DEB}"/>
              </a:ext>
            </a:extLst>
          </p:cNvPr>
          <p:cNvPicPr>
            <a:picLocks noChangeAspect="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516351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8DB1914-3774-7E83-4069-15015EBF67E3}"/>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2" name="Shape 2550">
            <a:extLst>
              <a:ext uri="{FF2B5EF4-FFF2-40B4-BE49-F238E27FC236}">
                <a16:creationId xmlns:a16="http://schemas.microsoft.com/office/drawing/2014/main" id="{A4D0E4F1-58AB-8B26-5EED-6BE168A09661}"/>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4"/>
          </a:solidFill>
          <a:ln w="12700">
            <a:solidFill>
              <a:schemeClr val="accent4"/>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F8C716A8-818C-FCAA-4969-30FA2D890178}"/>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DF852C60-49A3-C8FA-E178-967D63F52F62}"/>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4"/>
          </a:solidFill>
          <a:ln>
            <a:solidFill>
              <a:schemeClr val="accent4"/>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27FB333B-C4E7-91BC-6632-4CE03EF954AB}"/>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 besoin</a:t>
            </a:r>
          </a:p>
        </p:txBody>
      </p:sp>
      <p:sp>
        <p:nvSpPr>
          <p:cNvPr id="11" name="ZoneTexte 10">
            <a:extLst>
              <a:ext uri="{FF2B5EF4-FFF2-40B4-BE49-F238E27FC236}">
                <a16:creationId xmlns:a16="http://schemas.microsoft.com/office/drawing/2014/main" id="{69BF50E1-FB1E-14F4-1E26-E8E0285F2733}"/>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Notre approche </a:t>
            </a:r>
          </a:p>
        </p:txBody>
      </p:sp>
      <p:sp>
        <p:nvSpPr>
          <p:cNvPr id="12" name="ZoneTexte 11">
            <a:extLst>
              <a:ext uri="{FF2B5EF4-FFF2-40B4-BE49-F238E27FC236}">
                <a16:creationId xmlns:a16="http://schemas.microsoft.com/office/drawing/2014/main" id="{061166C0-0F2B-90A9-9926-15CFB2273FCF}"/>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solidFill>
                  <a:schemeClr val="accent4"/>
                </a:solidFill>
              </a:rPr>
              <a:t>Les résultats</a:t>
            </a:r>
          </a:p>
        </p:txBody>
      </p:sp>
    </p:spTree>
    <p:extLst>
      <p:ext uri="{BB962C8B-B14F-4D97-AF65-F5344CB8AC3E}">
        <p14:creationId xmlns:p14="http://schemas.microsoft.com/office/powerpoint/2010/main" val="4082787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397D66B-9911-5E07-B7C0-4F5898FE5ABB}"/>
              </a:ext>
            </a:extLst>
          </p:cNvPr>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2853" y="1620831"/>
            <a:ext cx="2606294" cy="3227324"/>
          </a:xfrm>
          <a:prstGeom prst="rect">
            <a:avLst/>
          </a:prstGeom>
        </p:spPr>
      </p:pic>
      <p:sp>
        <p:nvSpPr>
          <p:cNvPr id="12" name="ZoneTexte 11">
            <a:extLst>
              <a:ext uri="{FF2B5EF4-FFF2-40B4-BE49-F238E27FC236}">
                <a16:creationId xmlns:a16="http://schemas.microsoft.com/office/drawing/2014/main" id="{99FE2B1E-4523-DBB5-EE33-00AD5FF8460F}"/>
              </a:ext>
            </a:extLst>
          </p:cNvPr>
          <p:cNvSpPr txBox="1"/>
          <p:nvPr userDrawn="1"/>
        </p:nvSpPr>
        <p:spPr>
          <a:xfrm>
            <a:off x="4604244" y="6369634"/>
            <a:ext cx="2983510" cy="400110"/>
          </a:xfrm>
          <a:prstGeom prst="rect">
            <a:avLst/>
          </a:prstGeom>
          <a:noFill/>
        </p:spPr>
        <p:txBody>
          <a:bodyPr wrap="none" rtlCol="0">
            <a:spAutoFit/>
          </a:bodyPr>
          <a:lstStyle/>
          <a:p>
            <a:pPr algn="ctr"/>
            <a:r>
              <a:rPr lang="fr-FR" sz="2000" dirty="0">
                <a:solidFill>
                  <a:schemeClr val="tx1"/>
                </a:solidFill>
                <a:latin typeface="Barlow" panose="00000500000000000000" pitchFamily="2" charset="0"/>
              </a:rPr>
              <a:t>www.quadratic-labs.com</a:t>
            </a:r>
          </a:p>
        </p:txBody>
      </p:sp>
    </p:spTree>
    <p:extLst>
      <p:ext uri="{BB962C8B-B14F-4D97-AF65-F5344CB8AC3E}">
        <p14:creationId xmlns:p14="http://schemas.microsoft.com/office/powerpoint/2010/main" val="2503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A90439-E433-1E60-DBD5-0A47D2A54767}"/>
              </a:ext>
            </a:extLst>
          </p:cNvPr>
          <p:cNvSpPr>
            <a:spLocks noGrp="1"/>
          </p:cNvSpPr>
          <p:nvPr>
            <p:ph sz="half" idx="1"/>
          </p:nvPr>
        </p:nvSpPr>
        <p:spPr>
          <a:xfrm>
            <a:off x="237055" y="1520456"/>
            <a:ext cx="5782745"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B85DA2C1-382A-FDD5-DF0E-FEADFDF4191E}"/>
              </a:ext>
            </a:extLst>
          </p:cNvPr>
          <p:cNvSpPr>
            <a:spLocks noGrp="1"/>
          </p:cNvSpPr>
          <p:nvPr>
            <p:ph sz="half" idx="2"/>
          </p:nvPr>
        </p:nvSpPr>
        <p:spPr>
          <a:xfrm>
            <a:off x="6172200" y="1520456"/>
            <a:ext cx="5758496" cy="465650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D4EBE020-139E-FC55-9B9D-E94A4688B6A6}"/>
              </a:ext>
            </a:extLst>
          </p:cNvPr>
          <p:cNvSpPr>
            <a:spLocks noGrp="1"/>
          </p:cNvSpPr>
          <p:nvPr>
            <p:ph type="dt" sz="half" idx="10"/>
          </p:nvPr>
        </p:nvSpPr>
        <p:spPr>
          <a:xfrm>
            <a:off x="237055" y="6356350"/>
            <a:ext cx="2743200" cy="365125"/>
          </a:xfrm>
        </p:spPr>
        <p:txBody>
          <a:bodyPr/>
          <a:lstStyle/>
          <a:p>
            <a:fld id="{D1F58CE8-8F4C-45E8-9484-15E46BADA532}" type="datetime1">
              <a:rPr lang="fr-FR" smtClean="0"/>
              <a:t>22/05/2023</a:t>
            </a:fld>
            <a:endParaRPr lang="fr-FR"/>
          </a:p>
        </p:txBody>
      </p:sp>
      <p:sp>
        <p:nvSpPr>
          <p:cNvPr id="6" name="Espace réservé du pied de page 5">
            <a:extLst>
              <a:ext uri="{FF2B5EF4-FFF2-40B4-BE49-F238E27FC236}">
                <a16:creationId xmlns:a16="http://schemas.microsoft.com/office/drawing/2014/main" id="{BA0059D6-B00E-5053-DE57-A52862B448DF}"/>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8A3605E4-186E-761D-AFC2-2E75FDA7FFBE}"/>
              </a:ext>
            </a:extLst>
          </p:cNvPr>
          <p:cNvSpPr>
            <a:spLocks noGrp="1"/>
          </p:cNvSpPr>
          <p:nvPr>
            <p:ph type="sldNum" sz="quarter" idx="12"/>
          </p:nvPr>
        </p:nvSpPr>
        <p:spPr>
          <a:xfrm>
            <a:off x="9187496" y="6356350"/>
            <a:ext cx="2743200" cy="365125"/>
          </a:xfrm>
        </p:spPr>
        <p:txBody>
          <a:bodyPr/>
          <a:lstStyle/>
          <a:p>
            <a:fld id="{41DD7FD0-8CCF-4985-AE30-D6D48D0A42D3}" type="slidenum">
              <a:rPr lang="fr-FR" smtClean="0"/>
              <a:t>‹N°›</a:t>
            </a:fld>
            <a:endParaRPr lang="fr-FR"/>
          </a:p>
        </p:txBody>
      </p:sp>
      <p:sp>
        <p:nvSpPr>
          <p:cNvPr id="8" name="Titre 1">
            <a:extLst>
              <a:ext uri="{FF2B5EF4-FFF2-40B4-BE49-F238E27FC236}">
                <a16:creationId xmlns:a16="http://schemas.microsoft.com/office/drawing/2014/main" id="{25B18CC4-EEEA-73A7-94C4-6F9892D133E1}"/>
              </a:ext>
            </a:extLst>
          </p:cNvPr>
          <p:cNvSpPr>
            <a:spLocks noGrp="1"/>
          </p:cNvSpPr>
          <p:nvPr>
            <p:ph type="title"/>
          </p:nvPr>
        </p:nvSpPr>
        <p:spPr>
          <a:xfrm>
            <a:off x="1063256" y="226902"/>
            <a:ext cx="10867442" cy="623702"/>
          </a:xfrm>
        </p:spPr>
        <p:txBody>
          <a:bodyPr/>
          <a:lstStyle/>
          <a:p>
            <a:r>
              <a:rPr lang="fr-FR" dirty="0"/>
              <a:t>Modifiez le style du titre</a:t>
            </a:r>
          </a:p>
        </p:txBody>
      </p:sp>
      <p:sp>
        <p:nvSpPr>
          <p:cNvPr id="10" name="Espace réservé du texte 9">
            <a:extLst>
              <a:ext uri="{FF2B5EF4-FFF2-40B4-BE49-F238E27FC236}">
                <a16:creationId xmlns:a16="http://schemas.microsoft.com/office/drawing/2014/main" id="{D0E8DE64-82C0-A85F-43E6-846305A3D2A4}"/>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9" name="Connecteur droit 8">
            <a:extLst>
              <a:ext uri="{FF2B5EF4-FFF2-40B4-BE49-F238E27FC236}">
                <a16:creationId xmlns:a16="http://schemas.microsoft.com/office/drawing/2014/main" id="{56F778B6-DC9E-62AD-26AC-0539E11B38DA}"/>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1" name="Image 10">
            <a:extLst>
              <a:ext uri="{FF2B5EF4-FFF2-40B4-BE49-F238E27FC236}">
                <a16:creationId xmlns:a16="http://schemas.microsoft.com/office/drawing/2014/main" id="{B5C0D3AD-0BC8-DB6B-4A5B-82074F681D35}"/>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183984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A63E9AE-2E85-060A-2622-670846D50DD4}"/>
              </a:ext>
            </a:extLst>
          </p:cNvPr>
          <p:cNvSpPr>
            <a:spLocks noGrp="1"/>
          </p:cNvSpPr>
          <p:nvPr>
            <p:ph type="body" idx="1"/>
          </p:nvPr>
        </p:nvSpPr>
        <p:spPr>
          <a:xfrm>
            <a:off x="261304" y="1425987"/>
            <a:ext cx="5736272"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F49004B4-18BC-77C0-920C-F1C26212EB4D}"/>
              </a:ext>
            </a:extLst>
          </p:cNvPr>
          <p:cNvSpPr>
            <a:spLocks noGrp="1"/>
          </p:cNvSpPr>
          <p:nvPr>
            <p:ph sz="half" idx="2"/>
          </p:nvPr>
        </p:nvSpPr>
        <p:spPr>
          <a:xfrm>
            <a:off x="261304" y="2223687"/>
            <a:ext cx="5736272" cy="396597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4621FA98-C4CD-F07E-AE38-067CFFF16627}"/>
              </a:ext>
            </a:extLst>
          </p:cNvPr>
          <p:cNvSpPr>
            <a:spLocks noGrp="1"/>
          </p:cNvSpPr>
          <p:nvPr>
            <p:ph type="body" sz="quarter" idx="3"/>
          </p:nvPr>
        </p:nvSpPr>
        <p:spPr>
          <a:xfrm>
            <a:off x="6172200" y="1425987"/>
            <a:ext cx="5758496" cy="7440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819A5810-EC86-B1CF-0947-21471B5395D2}"/>
              </a:ext>
            </a:extLst>
          </p:cNvPr>
          <p:cNvSpPr>
            <a:spLocks noGrp="1"/>
          </p:cNvSpPr>
          <p:nvPr>
            <p:ph sz="quarter" idx="4"/>
          </p:nvPr>
        </p:nvSpPr>
        <p:spPr>
          <a:xfrm>
            <a:off x="6172199" y="2223687"/>
            <a:ext cx="5758495" cy="39659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29D839-43CA-A05E-2039-547DD6675630}"/>
              </a:ext>
            </a:extLst>
          </p:cNvPr>
          <p:cNvSpPr>
            <a:spLocks noGrp="1"/>
          </p:cNvSpPr>
          <p:nvPr>
            <p:ph type="dt" sz="half" idx="10"/>
          </p:nvPr>
        </p:nvSpPr>
        <p:spPr/>
        <p:txBody>
          <a:bodyPr/>
          <a:lstStyle/>
          <a:p>
            <a:fld id="{7C95BFE5-FCAC-485A-8E27-AEBF934396AA}" type="datetime1">
              <a:rPr lang="fr-FR" smtClean="0"/>
              <a:t>22/05/2023</a:t>
            </a:fld>
            <a:endParaRPr lang="fr-FR"/>
          </a:p>
        </p:txBody>
      </p:sp>
      <p:sp>
        <p:nvSpPr>
          <p:cNvPr id="8" name="Espace réservé du pied de page 7">
            <a:extLst>
              <a:ext uri="{FF2B5EF4-FFF2-40B4-BE49-F238E27FC236}">
                <a16:creationId xmlns:a16="http://schemas.microsoft.com/office/drawing/2014/main" id="{081553BD-4A83-AC24-8877-2721F63A554A}"/>
              </a:ext>
            </a:extLst>
          </p:cNvPr>
          <p:cNvSpPr>
            <a:spLocks noGrp="1"/>
          </p:cNvSpPr>
          <p:nvPr>
            <p:ph type="ftr" sz="quarter" idx="11"/>
          </p:nvPr>
        </p:nvSpPr>
        <p:spPr/>
        <p:txBody>
          <a:bodyPr/>
          <a:lstStyle/>
          <a:p>
            <a:r>
              <a:rPr lang="fr-FR"/>
              <a:t>Pied de page (copyright, rappel du titre, etc.)</a:t>
            </a:r>
          </a:p>
        </p:txBody>
      </p:sp>
      <p:sp>
        <p:nvSpPr>
          <p:cNvPr id="9" name="Espace réservé du numéro de diapositive 8">
            <a:extLst>
              <a:ext uri="{FF2B5EF4-FFF2-40B4-BE49-F238E27FC236}">
                <a16:creationId xmlns:a16="http://schemas.microsoft.com/office/drawing/2014/main" id="{F0E6E38C-959C-E1D4-0F0C-E4507732F64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12" name="Connecteur droit 11">
            <a:extLst>
              <a:ext uri="{FF2B5EF4-FFF2-40B4-BE49-F238E27FC236}">
                <a16:creationId xmlns:a16="http://schemas.microsoft.com/office/drawing/2014/main" id="{147EE4A6-DA09-7BAA-7FF3-7DB5E7BA9137}"/>
              </a:ext>
            </a:extLst>
          </p:cNvPr>
          <p:cNvCxnSpPr>
            <a:cxnSpLocks/>
          </p:cNvCxnSpPr>
          <p:nvPr userDrawn="1"/>
        </p:nvCxnSpPr>
        <p:spPr>
          <a:xfrm>
            <a:off x="838200" y="1408344"/>
            <a:ext cx="10515600" cy="0"/>
          </a:xfrm>
          <a:prstGeom prst="line">
            <a:avLst/>
          </a:prstGeom>
        </p:spPr>
        <p:style>
          <a:lnRef idx="1">
            <a:schemeClr val="accent5"/>
          </a:lnRef>
          <a:fillRef idx="0">
            <a:schemeClr val="accent5"/>
          </a:fillRef>
          <a:effectRef idx="0">
            <a:schemeClr val="accent5"/>
          </a:effectRef>
          <a:fontRef idx="minor">
            <a:schemeClr val="tx1"/>
          </a:fontRef>
        </p:style>
      </p:cxnSp>
      <p:sp>
        <p:nvSpPr>
          <p:cNvPr id="16" name="Titre 15">
            <a:extLst>
              <a:ext uri="{FF2B5EF4-FFF2-40B4-BE49-F238E27FC236}">
                <a16:creationId xmlns:a16="http://schemas.microsoft.com/office/drawing/2014/main" id="{3E2E0BE2-F355-9418-AA38-CD45CA459886}"/>
              </a:ext>
            </a:extLst>
          </p:cNvPr>
          <p:cNvSpPr>
            <a:spLocks noGrp="1"/>
          </p:cNvSpPr>
          <p:nvPr>
            <p:ph type="title"/>
          </p:nvPr>
        </p:nvSpPr>
        <p:spPr>
          <a:xfrm>
            <a:off x="1063256" y="235723"/>
            <a:ext cx="10867441" cy="623702"/>
          </a:xfrm>
        </p:spPr>
        <p:txBody>
          <a:bodyPr/>
          <a:lstStyle/>
          <a:p>
            <a:r>
              <a:rPr lang="fr-FR"/>
              <a:t>Modifiez le style du titre</a:t>
            </a:r>
          </a:p>
        </p:txBody>
      </p:sp>
      <p:sp>
        <p:nvSpPr>
          <p:cNvPr id="17" name="Espace réservé du texte 9">
            <a:extLst>
              <a:ext uri="{FF2B5EF4-FFF2-40B4-BE49-F238E27FC236}">
                <a16:creationId xmlns:a16="http://schemas.microsoft.com/office/drawing/2014/main" id="{40987D09-4FAC-029B-3A06-926A6F28CF50}"/>
              </a:ext>
            </a:extLst>
          </p:cNvPr>
          <p:cNvSpPr>
            <a:spLocks noGrp="1"/>
          </p:cNvSpPr>
          <p:nvPr>
            <p:ph type="body" sz="quarter" idx="13" hasCustomPrompt="1"/>
          </p:nvPr>
        </p:nvSpPr>
        <p:spPr>
          <a:xfrm>
            <a:off x="1063254" y="850900"/>
            <a:ext cx="10867442" cy="468313"/>
          </a:xfrm>
        </p:spPr>
        <p:txBody>
          <a:bodyPr/>
          <a:lstStyle>
            <a:lvl1pPr marL="0" indent="0">
              <a:buNone/>
              <a:defRPr>
                <a:latin typeface="Barlow Light" panose="00000400000000000000" pitchFamily="2" charset="0"/>
              </a:defRPr>
            </a:lvl1pPr>
          </a:lstStyle>
          <a:p>
            <a:pPr lvl="0"/>
            <a:r>
              <a:rPr lang="fr-FR" dirty="0"/>
              <a:t>Sous-titre</a:t>
            </a:r>
          </a:p>
        </p:txBody>
      </p:sp>
      <p:cxnSp>
        <p:nvCxnSpPr>
          <p:cNvPr id="2" name="Connecteur droit 1">
            <a:extLst>
              <a:ext uri="{FF2B5EF4-FFF2-40B4-BE49-F238E27FC236}">
                <a16:creationId xmlns:a16="http://schemas.microsoft.com/office/drawing/2014/main" id="{36E56D9F-7B7F-A565-3C03-CCD822441668}"/>
              </a:ext>
            </a:extLst>
          </p:cNvPr>
          <p:cNvCxnSpPr>
            <a:cxnSpLocks/>
          </p:cNvCxnSpPr>
          <p:nvPr userDrawn="1"/>
        </p:nvCxnSpPr>
        <p:spPr>
          <a:xfrm>
            <a:off x="261303" y="1372378"/>
            <a:ext cx="11669395"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7C0AFE54-F831-A132-E5EA-6CA0A1FB988E}"/>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283927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0FFB-0DDD-EBDF-B9C4-1131FAC895E3}"/>
              </a:ext>
            </a:extLst>
          </p:cNvPr>
          <p:cNvSpPr>
            <a:spLocks noGrp="1"/>
          </p:cNvSpPr>
          <p:nvPr>
            <p:ph type="title"/>
          </p:nvPr>
        </p:nvSpPr>
        <p:spPr>
          <a:xfrm>
            <a:off x="1063256" y="318530"/>
            <a:ext cx="3813544" cy="894746"/>
          </a:xfrm>
        </p:spPr>
        <p:txBody>
          <a:bodyPr anchor="b"/>
          <a:lstStyle>
            <a:lvl1pPr>
              <a:defRPr sz="3200"/>
            </a:lvl1pPr>
          </a:lstStyle>
          <a:p>
            <a:r>
              <a:rPr lang="fr-FR" dirty="0"/>
              <a:t>Modifiez le style du titre</a:t>
            </a:r>
          </a:p>
        </p:txBody>
      </p:sp>
      <p:sp>
        <p:nvSpPr>
          <p:cNvPr id="3" name="Espace réservé du contenu 2">
            <a:extLst>
              <a:ext uri="{FF2B5EF4-FFF2-40B4-BE49-F238E27FC236}">
                <a16:creationId xmlns:a16="http://schemas.microsoft.com/office/drawing/2014/main" id="{DB73A85E-56A5-810A-57B3-33F3F9BD1B28}"/>
              </a:ext>
            </a:extLst>
          </p:cNvPr>
          <p:cNvSpPr>
            <a:spLocks noGrp="1"/>
          </p:cNvSpPr>
          <p:nvPr>
            <p:ph idx="1"/>
          </p:nvPr>
        </p:nvSpPr>
        <p:spPr>
          <a:xfrm>
            <a:off x="5156200" y="318530"/>
            <a:ext cx="6774497" cy="583771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54E768DC-E327-074B-E53B-A7602EB23BBD}"/>
              </a:ext>
            </a:extLst>
          </p:cNvPr>
          <p:cNvSpPr>
            <a:spLocks noGrp="1"/>
          </p:cNvSpPr>
          <p:nvPr>
            <p:ph type="body" sz="half" idx="2"/>
          </p:nvPr>
        </p:nvSpPr>
        <p:spPr>
          <a:xfrm>
            <a:off x="261302" y="1504555"/>
            <a:ext cx="4615498" cy="46516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ABD2C517-4516-8DB0-89CA-BB978D351FBA}"/>
              </a:ext>
            </a:extLst>
          </p:cNvPr>
          <p:cNvSpPr>
            <a:spLocks noGrp="1"/>
          </p:cNvSpPr>
          <p:nvPr>
            <p:ph type="dt" sz="half" idx="10"/>
          </p:nvPr>
        </p:nvSpPr>
        <p:spPr/>
        <p:txBody>
          <a:bodyPr/>
          <a:lstStyle/>
          <a:p>
            <a:fld id="{6E2A3409-CF71-4D6F-8F18-DD3F156122B0}" type="datetime1">
              <a:rPr lang="fr-FR" smtClean="0"/>
              <a:t>22/05/2023</a:t>
            </a:fld>
            <a:endParaRPr lang="fr-FR"/>
          </a:p>
        </p:txBody>
      </p:sp>
      <p:sp>
        <p:nvSpPr>
          <p:cNvPr id="6" name="Espace réservé du pied de page 5">
            <a:extLst>
              <a:ext uri="{FF2B5EF4-FFF2-40B4-BE49-F238E27FC236}">
                <a16:creationId xmlns:a16="http://schemas.microsoft.com/office/drawing/2014/main" id="{5DB69917-F2F6-9E8D-D4B8-383D9F177D3A}"/>
              </a:ext>
            </a:extLst>
          </p:cNvPr>
          <p:cNvSpPr>
            <a:spLocks noGrp="1"/>
          </p:cNvSpPr>
          <p:nvPr>
            <p:ph type="ftr" sz="quarter" idx="11"/>
          </p:nvPr>
        </p:nvSpPr>
        <p:spPr/>
        <p:txBody>
          <a:bodyPr/>
          <a:lstStyle/>
          <a:p>
            <a:r>
              <a:rPr lang="fr-FR"/>
              <a:t>Pied de page (copyright, rappel du titre, etc.)</a:t>
            </a:r>
          </a:p>
        </p:txBody>
      </p:sp>
      <p:sp>
        <p:nvSpPr>
          <p:cNvPr id="7" name="Espace réservé du numéro de diapositive 6">
            <a:extLst>
              <a:ext uri="{FF2B5EF4-FFF2-40B4-BE49-F238E27FC236}">
                <a16:creationId xmlns:a16="http://schemas.microsoft.com/office/drawing/2014/main" id="{A4BA92F1-B53C-53E3-9C19-07D462D5886B}"/>
              </a:ext>
            </a:extLst>
          </p:cNvPr>
          <p:cNvSpPr>
            <a:spLocks noGrp="1"/>
          </p:cNvSpPr>
          <p:nvPr>
            <p:ph type="sldNum" sz="quarter" idx="12"/>
          </p:nvPr>
        </p:nvSpPr>
        <p:spPr/>
        <p:txBody>
          <a:bodyPr/>
          <a:lstStyle/>
          <a:p>
            <a:fld id="{41DD7FD0-8CCF-4985-AE30-D6D48D0A42D3}" type="slidenum">
              <a:rPr lang="fr-FR" smtClean="0"/>
              <a:t>‹N°›</a:t>
            </a:fld>
            <a:endParaRPr lang="fr-FR"/>
          </a:p>
        </p:txBody>
      </p:sp>
      <p:cxnSp>
        <p:nvCxnSpPr>
          <p:cNvPr id="9" name="Connecteur droit 8">
            <a:extLst>
              <a:ext uri="{FF2B5EF4-FFF2-40B4-BE49-F238E27FC236}">
                <a16:creationId xmlns:a16="http://schemas.microsoft.com/office/drawing/2014/main" id="{44C3890C-4016-D57A-E91D-A40889B3108C}"/>
              </a:ext>
            </a:extLst>
          </p:cNvPr>
          <p:cNvCxnSpPr>
            <a:cxnSpLocks/>
          </p:cNvCxnSpPr>
          <p:nvPr userDrawn="1"/>
        </p:nvCxnSpPr>
        <p:spPr>
          <a:xfrm>
            <a:off x="261302" y="1358915"/>
            <a:ext cx="4615498" cy="0"/>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pic>
        <p:nvPicPr>
          <p:cNvPr id="13" name="Image 12">
            <a:extLst>
              <a:ext uri="{FF2B5EF4-FFF2-40B4-BE49-F238E27FC236}">
                <a16:creationId xmlns:a16="http://schemas.microsoft.com/office/drawing/2014/main" id="{49015D69-2D82-8738-6EB6-03B931772C6A}"/>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Tree>
    <p:extLst>
      <p:ext uri="{BB962C8B-B14F-4D97-AF65-F5344CB8AC3E}">
        <p14:creationId xmlns:p14="http://schemas.microsoft.com/office/powerpoint/2010/main" val="356088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red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0CF8611A-EB0B-FEE6-8172-5A79C4C39137}"/>
              </a:ext>
            </a:extLst>
          </p:cNvPr>
          <p:cNvSpPr>
            <a:spLocks noGrp="1"/>
          </p:cNvSpPr>
          <p:nvPr>
            <p:ph type="dt" sz="half" idx="10"/>
          </p:nvPr>
        </p:nvSpPr>
        <p:spPr>
          <a:xfrm>
            <a:off x="237055" y="6356350"/>
            <a:ext cx="2743200" cy="365125"/>
          </a:xfrm>
        </p:spPr>
        <p:txBody>
          <a:bodyPr/>
          <a:lstStyle/>
          <a:p>
            <a:fld id="{8F3230D4-045D-4F5F-B7DD-867668423751}" type="datetime1">
              <a:rPr lang="fr-FR" smtClean="0"/>
              <a:t>22/05/2023</a:t>
            </a:fld>
            <a:endParaRPr lang="fr-FR"/>
          </a:p>
        </p:txBody>
      </p:sp>
      <p:sp>
        <p:nvSpPr>
          <p:cNvPr id="4" name="Espace réservé du pied de page 3">
            <a:extLst>
              <a:ext uri="{FF2B5EF4-FFF2-40B4-BE49-F238E27FC236}">
                <a16:creationId xmlns:a16="http://schemas.microsoft.com/office/drawing/2014/main" id="{ABF8FD81-54F0-950A-6EE9-9FCD7661AF7D}"/>
              </a:ext>
            </a:extLst>
          </p:cNvPr>
          <p:cNvSpPr>
            <a:spLocks noGrp="1"/>
          </p:cNvSpPr>
          <p:nvPr>
            <p:ph type="ftr" sz="quarter" idx="11"/>
          </p:nvPr>
        </p:nvSpPr>
        <p:spPr/>
        <p:txBody>
          <a:bodyPr/>
          <a:lstStyle/>
          <a:p>
            <a:r>
              <a:rPr lang="fr-FR"/>
              <a:t>Pied de page (copyright, rappel du titre, etc.)</a:t>
            </a:r>
          </a:p>
        </p:txBody>
      </p:sp>
      <p:sp>
        <p:nvSpPr>
          <p:cNvPr id="5" name="Espace réservé du numéro de diapositive 4">
            <a:extLst>
              <a:ext uri="{FF2B5EF4-FFF2-40B4-BE49-F238E27FC236}">
                <a16:creationId xmlns:a16="http://schemas.microsoft.com/office/drawing/2014/main" id="{F51BF664-0B27-AD16-6F9F-87F6D486BA87}"/>
              </a:ext>
            </a:extLst>
          </p:cNvPr>
          <p:cNvSpPr>
            <a:spLocks noGrp="1"/>
          </p:cNvSpPr>
          <p:nvPr>
            <p:ph type="sldNum" sz="quarter" idx="12"/>
          </p:nvPr>
        </p:nvSpPr>
        <p:spPr>
          <a:xfrm>
            <a:off x="9187498" y="6356350"/>
            <a:ext cx="2743200" cy="365125"/>
          </a:xfrm>
        </p:spPr>
        <p:txBody>
          <a:bodyPr/>
          <a:lstStyle/>
          <a:p>
            <a:fld id="{41DD7FD0-8CCF-4985-AE30-D6D48D0A42D3}" type="slidenum">
              <a:rPr lang="fr-FR" smtClean="0"/>
              <a:pPr/>
              <a:t>‹N°›</a:t>
            </a:fld>
            <a:endParaRPr lang="fr-FR"/>
          </a:p>
        </p:txBody>
      </p:sp>
      <p:sp>
        <p:nvSpPr>
          <p:cNvPr id="6" name="Titre 1">
            <a:extLst>
              <a:ext uri="{FF2B5EF4-FFF2-40B4-BE49-F238E27FC236}">
                <a16:creationId xmlns:a16="http://schemas.microsoft.com/office/drawing/2014/main" id="{A17A96FD-7266-E854-B78E-D25EC36A42EC}"/>
              </a:ext>
            </a:extLst>
          </p:cNvPr>
          <p:cNvSpPr>
            <a:spLocks noGrp="1"/>
          </p:cNvSpPr>
          <p:nvPr>
            <p:ph type="title"/>
          </p:nvPr>
        </p:nvSpPr>
        <p:spPr>
          <a:xfrm>
            <a:off x="1063256" y="226902"/>
            <a:ext cx="10867442" cy="623702"/>
          </a:xfrm>
        </p:spPr>
        <p:txBody>
          <a:bodyPr/>
          <a:lstStyle/>
          <a:p>
            <a:r>
              <a:rPr lang="fr-FR" dirty="0"/>
              <a:t>Modifiez le style du titre</a:t>
            </a:r>
          </a:p>
        </p:txBody>
      </p:sp>
      <p:pic>
        <p:nvPicPr>
          <p:cNvPr id="8" name="Image 7">
            <a:extLst>
              <a:ext uri="{FF2B5EF4-FFF2-40B4-BE49-F238E27FC236}">
                <a16:creationId xmlns:a16="http://schemas.microsoft.com/office/drawing/2014/main" id="{091E30C5-00FC-DACB-6E6A-6624BEFFEA17}"/>
              </a:ext>
            </a:extLst>
          </p:cNvPr>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7055" y="318530"/>
            <a:ext cx="729721" cy="903600"/>
          </a:xfrm>
          <a:prstGeom prst="rect">
            <a:avLst/>
          </a:prstGeom>
        </p:spPr>
      </p:pic>
      <p:sp>
        <p:nvSpPr>
          <p:cNvPr id="16" name="Espace réservé du texte 15">
            <a:extLst>
              <a:ext uri="{FF2B5EF4-FFF2-40B4-BE49-F238E27FC236}">
                <a16:creationId xmlns:a16="http://schemas.microsoft.com/office/drawing/2014/main" id="{5883AF4A-A2CD-5300-5637-5820E009799E}"/>
              </a:ext>
            </a:extLst>
          </p:cNvPr>
          <p:cNvSpPr>
            <a:spLocks noGrp="1"/>
          </p:cNvSpPr>
          <p:nvPr>
            <p:ph type="body" sz="quarter" idx="15"/>
          </p:nvPr>
        </p:nvSpPr>
        <p:spPr>
          <a:xfrm>
            <a:off x="788988" y="1731963"/>
            <a:ext cx="6335712" cy="958850"/>
          </a:xfrm>
        </p:spPr>
        <p:txBody>
          <a:bodyPr>
            <a:noAutofit/>
          </a:bodyPr>
          <a:lstStyle>
            <a:lvl1pPr>
              <a:spcBef>
                <a:spcPts val="200"/>
              </a:spcBef>
              <a:defRPr sz="1200"/>
            </a:lvl1pPr>
            <a:lvl2pPr>
              <a:spcBef>
                <a:spcPts val="200"/>
              </a:spcBef>
              <a:defRPr sz="1100"/>
            </a:lvl2pPr>
            <a:lvl3pPr>
              <a:spcBef>
                <a:spcPts val="200"/>
              </a:spcBef>
              <a:defRPr sz="1050"/>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19" name="Espace réservé du texte 15">
            <a:extLst>
              <a:ext uri="{FF2B5EF4-FFF2-40B4-BE49-F238E27FC236}">
                <a16:creationId xmlns:a16="http://schemas.microsoft.com/office/drawing/2014/main" id="{8942EFBE-030A-8170-EE92-4D5972201CCC}"/>
              </a:ext>
            </a:extLst>
          </p:cNvPr>
          <p:cNvSpPr>
            <a:spLocks noGrp="1"/>
          </p:cNvSpPr>
          <p:nvPr>
            <p:ph type="body" sz="quarter" idx="17"/>
          </p:nvPr>
        </p:nvSpPr>
        <p:spPr>
          <a:xfrm>
            <a:off x="788988" y="3194129"/>
            <a:ext cx="6335712" cy="1560975"/>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2" name="Espace réservé du texte 15">
            <a:extLst>
              <a:ext uri="{FF2B5EF4-FFF2-40B4-BE49-F238E27FC236}">
                <a16:creationId xmlns:a16="http://schemas.microsoft.com/office/drawing/2014/main" id="{AE27D1C1-4A94-0140-CFA0-FD3D54967015}"/>
              </a:ext>
            </a:extLst>
          </p:cNvPr>
          <p:cNvSpPr>
            <a:spLocks noGrp="1"/>
          </p:cNvSpPr>
          <p:nvPr>
            <p:ph type="body" sz="quarter" idx="19"/>
          </p:nvPr>
        </p:nvSpPr>
        <p:spPr>
          <a:xfrm>
            <a:off x="788988" y="5230712"/>
            <a:ext cx="6335712" cy="951808"/>
          </a:xfrm>
        </p:spPr>
        <p:txBody>
          <a:bodyPr>
            <a:noAutofit/>
          </a:bodyPr>
          <a:lstStyle>
            <a:lvl1pPr marL="2286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200"/>
              </a:spcBef>
              <a:buFont typeface="Arial" panose="020B0604020202020204" pitchFamily="34" charset="0"/>
              <a:buChar char="•"/>
              <a:defRPr lang="fr-FR" sz="1200" kern="1200" dirty="0" smtClean="0">
                <a:solidFill>
                  <a:schemeClr val="tx1"/>
                </a:solidFill>
                <a:latin typeface="Barlow" panose="00000500000000000000" pitchFamily="2" charset="0"/>
                <a:ea typeface="+mn-ea"/>
                <a:cs typeface="+mn-cs"/>
              </a:defRPr>
            </a:lvl3pPr>
            <a:lvl4pPr>
              <a:defRPr sz="1000"/>
            </a:lvl4pPr>
            <a:lvl5pPr>
              <a:defRPr sz="1000"/>
            </a:lvl5p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23" name="Connecteur droit 22">
            <a:extLst>
              <a:ext uri="{FF2B5EF4-FFF2-40B4-BE49-F238E27FC236}">
                <a16:creationId xmlns:a16="http://schemas.microsoft.com/office/drawing/2014/main" id="{DE07A1DE-390A-6465-CE4B-0384E332917F}"/>
              </a:ext>
            </a:extLst>
          </p:cNvPr>
          <p:cNvCxnSpPr>
            <a:cxnSpLocks/>
          </p:cNvCxnSpPr>
          <p:nvPr userDrawn="1"/>
        </p:nvCxnSpPr>
        <p:spPr>
          <a:xfrm>
            <a:off x="788988" y="1376020"/>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7" name="Connecteur droit 26">
            <a:extLst>
              <a:ext uri="{FF2B5EF4-FFF2-40B4-BE49-F238E27FC236}">
                <a16:creationId xmlns:a16="http://schemas.microsoft.com/office/drawing/2014/main" id="{7DDF9651-1EA0-A2EE-98E7-66492F211CF2}"/>
              </a:ext>
            </a:extLst>
          </p:cNvPr>
          <p:cNvCxnSpPr>
            <a:cxnSpLocks/>
          </p:cNvCxnSpPr>
          <p:nvPr userDrawn="1"/>
        </p:nvCxnSpPr>
        <p:spPr>
          <a:xfrm>
            <a:off x="788988" y="2839177"/>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10B39CE6-F414-E073-5F3D-3547B874F7A2}"/>
              </a:ext>
            </a:extLst>
          </p:cNvPr>
          <p:cNvCxnSpPr>
            <a:cxnSpLocks/>
          </p:cNvCxnSpPr>
          <p:nvPr userDrawn="1"/>
        </p:nvCxnSpPr>
        <p:spPr>
          <a:xfrm>
            <a:off x="788988" y="4887863"/>
            <a:ext cx="0" cy="685695"/>
          </a:xfrm>
          <a:prstGeom prst="line">
            <a:avLst/>
          </a:prstGeom>
          <a:ln w="57150">
            <a:solidFill>
              <a:schemeClr val="accent5"/>
            </a:solidFill>
          </a:ln>
        </p:spPr>
        <p:style>
          <a:lnRef idx="1">
            <a:schemeClr val="accent5"/>
          </a:lnRef>
          <a:fillRef idx="0">
            <a:schemeClr val="accent5"/>
          </a:fillRef>
          <a:effectRef idx="0">
            <a:schemeClr val="accent5"/>
          </a:effectRef>
          <a:fontRef idx="minor">
            <a:schemeClr val="tx1"/>
          </a:fontRef>
        </p:style>
      </p:cxnSp>
      <p:sp>
        <p:nvSpPr>
          <p:cNvPr id="29" name="Rectangle : coins arrondis 28">
            <a:extLst>
              <a:ext uri="{FF2B5EF4-FFF2-40B4-BE49-F238E27FC236}">
                <a16:creationId xmlns:a16="http://schemas.microsoft.com/office/drawing/2014/main" id="{18937BF8-4DBE-22F9-D5DC-109E07B389F9}"/>
              </a:ext>
            </a:extLst>
          </p:cNvPr>
          <p:cNvSpPr/>
          <p:nvPr userDrawn="1"/>
        </p:nvSpPr>
        <p:spPr>
          <a:xfrm>
            <a:off x="7418716" y="1376020"/>
            <a:ext cx="4511981" cy="4806500"/>
          </a:xfrm>
          <a:prstGeom prst="roundRect">
            <a:avLst>
              <a:gd name="adj" fmla="val 2710"/>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2" name="Shape 2550">
            <a:extLst>
              <a:ext uri="{FF2B5EF4-FFF2-40B4-BE49-F238E27FC236}">
                <a16:creationId xmlns:a16="http://schemas.microsoft.com/office/drawing/2014/main" id="{2D6BC122-9B97-B59E-38B5-1166CBEFE2B4}"/>
              </a:ext>
            </a:extLst>
          </p:cNvPr>
          <p:cNvSpPr/>
          <p:nvPr userDrawn="1"/>
        </p:nvSpPr>
        <p:spPr>
          <a:xfrm>
            <a:off x="301297" y="1382572"/>
            <a:ext cx="312533" cy="34939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5"/>
          </a:solidFill>
          <a:ln w="12700">
            <a:solidFill>
              <a:schemeClr val="accent5"/>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 name="Freeform 97">
            <a:extLst>
              <a:ext uri="{FF2B5EF4-FFF2-40B4-BE49-F238E27FC236}">
                <a16:creationId xmlns:a16="http://schemas.microsoft.com/office/drawing/2014/main" id="{E774DBC8-A2C0-9221-781D-01D76DA9E569}"/>
              </a:ext>
            </a:extLst>
          </p:cNvPr>
          <p:cNvSpPr>
            <a:spLocks noChangeArrowheads="1"/>
          </p:cNvSpPr>
          <p:nvPr userDrawn="1"/>
        </p:nvSpPr>
        <p:spPr bwMode="auto">
          <a:xfrm>
            <a:off x="289382" y="2839177"/>
            <a:ext cx="312533" cy="341999"/>
          </a:xfrm>
          <a:custGeom>
            <a:avLst/>
            <a:gdLst>
              <a:gd name="T0" fmla="*/ 383 w 472"/>
              <a:gd name="T1" fmla="*/ 309 h 501"/>
              <a:gd name="T2" fmla="*/ 383 w 472"/>
              <a:gd name="T3" fmla="*/ 309 h 501"/>
              <a:gd name="T4" fmla="*/ 295 w 472"/>
              <a:gd name="T5" fmla="*/ 353 h 501"/>
              <a:gd name="T6" fmla="*/ 192 w 472"/>
              <a:gd name="T7" fmla="*/ 294 h 501"/>
              <a:gd name="T8" fmla="*/ 206 w 472"/>
              <a:gd name="T9" fmla="*/ 250 h 501"/>
              <a:gd name="T10" fmla="*/ 192 w 472"/>
              <a:gd name="T11" fmla="*/ 221 h 501"/>
              <a:gd name="T12" fmla="*/ 310 w 472"/>
              <a:gd name="T13" fmla="*/ 162 h 501"/>
              <a:gd name="T14" fmla="*/ 383 w 472"/>
              <a:gd name="T15" fmla="*/ 191 h 501"/>
              <a:gd name="T16" fmla="*/ 471 w 472"/>
              <a:gd name="T17" fmla="*/ 88 h 501"/>
              <a:gd name="T18" fmla="*/ 383 w 472"/>
              <a:gd name="T19" fmla="*/ 0 h 501"/>
              <a:gd name="T20" fmla="*/ 280 w 472"/>
              <a:gd name="T21" fmla="*/ 88 h 501"/>
              <a:gd name="T22" fmla="*/ 280 w 472"/>
              <a:gd name="T23" fmla="*/ 117 h 501"/>
              <a:gd name="T24" fmla="*/ 177 w 472"/>
              <a:gd name="T25" fmla="*/ 176 h 501"/>
              <a:gd name="T26" fmla="*/ 103 w 472"/>
              <a:gd name="T27" fmla="*/ 147 h 501"/>
              <a:gd name="T28" fmla="*/ 0 w 472"/>
              <a:gd name="T29" fmla="*/ 250 h 501"/>
              <a:gd name="T30" fmla="*/ 103 w 472"/>
              <a:gd name="T31" fmla="*/ 353 h 501"/>
              <a:gd name="T32" fmla="*/ 162 w 472"/>
              <a:gd name="T33" fmla="*/ 323 h 501"/>
              <a:gd name="T34" fmla="*/ 162 w 472"/>
              <a:gd name="T35" fmla="*/ 323 h 501"/>
              <a:gd name="T36" fmla="*/ 280 w 472"/>
              <a:gd name="T37" fmla="*/ 397 h 501"/>
              <a:gd name="T38" fmla="*/ 280 w 472"/>
              <a:gd name="T39" fmla="*/ 412 h 501"/>
              <a:gd name="T40" fmla="*/ 383 w 472"/>
              <a:gd name="T41" fmla="*/ 500 h 501"/>
              <a:gd name="T42" fmla="*/ 471 w 472"/>
              <a:gd name="T43" fmla="*/ 412 h 501"/>
              <a:gd name="T44" fmla="*/ 383 w 472"/>
              <a:gd name="T45" fmla="*/ 309 h 501"/>
              <a:gd name="T46" fmla="*/ 383 w 472"/>
              <a:gd name="T47" fmla="*/ 29 h 501"/>
              <a:gd name="T48" fmla="*/ 383 w 472"/>
              <a:gd name="T49" fmla="*/ 29 h 501"/>
              <a:gd name="T50" fmla="*/ 442 w 472"/>
              <a:gd name="T51" fmla="*/ 88 h 501"/>
              <a:gd name="T52" fmla="*/ 383 w 472"/>
              <a:gd name="T53" fmla="*/ 147 h 501"/>
              <a:gd name="T54" fmla="*/ 324 w 472"/>
              <a:gd name="T55" fmla="*/ 88 h 501"/>
              <a:gd name="T56" fmla="*/ 383 w 472"/>
              <a:gd name="T57" fmla="*/ 29 h 501"/>
              <a:gd name="T58" fmla="*/ 103 w 472"/>
              <a:gd name="T59" fmla="*/ 309 h 501"/>
              <a:gd name="T60" fmla="*/ 103 w 472"/>
              <a:gd name="T61" fmla="*/ 309 h 501"/>
              <a:gd name="T62" fmla="*/ 44 w 472"/>
              <a:gd name="T63" fmla="*/ 250 h 501"/>
              <a:gd name="T64" fmla="*/ 103 w 472"/>
              <a:gd name="T65" fmla="*/ 191 h 501"/>
              <a:gd name="T66" fmla="*/ 162 w 472"/>
              <a:gd name="T67" fmla="*/ 250 h 501"/>
              <a:gd name="T68" fmla="*/ 103 w 472"/>
              <a:gd name="T69" fmla="*/ 309 h 501"/>
              <a:gd name="T70" fmla="*/ 383 w 472"/>
              <a:gd name="T71" fmla="*/ 471 h 501"/>
              <a:gd name="T72" fmla="*/ 383 w 472"/>
              <a:gd name="T73" fmla="*/ 471 h 501"/>
              <a:gd name="T74" fmla="*/ 324 w 472"/>
              <a:gd name="T75" fmla="*/ 412 h 501"/>
              <a:gd name="T76" fmla="*/ 383 w 472"/>
              <a:gd name="T77" fmla="*/ 353 h 501"/>
              <a:gd name="T78" fmla="*/ 442 w 472"/>
              <a:gd name="T79" fmla="*/ 412 h 501"/>
              <a:gd name="T80" fmla="*/ 383 w 472"/>
              <a:gd name="T81" fmla="*/ 47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lnTo>
                  <a:pt x="162" y="323"/>
                </a:ln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Freeform 166">
            <a:extLst>
              <a:ext uri="{FF2B5EF4-FFF2-40B4-BE49-F238E27FC236}">
                <a16:creationId xmlns:a16="http://schemas.microsoft.com/office/drawing/2014/main" id="{6827224E-21BF-9551-0DD8-BA0391CC55B1}"/>
              </a:ext>
            </a:extLst>
          </p:cNvPr>
          <p:cNvSpPr>
            <a:spLocks noChangeArrowheads="1"/>
          </p:cNvSpPr>
          <p:nvPr userDrawn="1"/>
        </p:nvSpPr>
        <p:spPr bwMode="auto">
          <a:xfrm>
            <a:off x="301297" y="4894430"/>
            <a:ext cx="312533" cy="340544"/>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accent5"/>
          </a:solidFill>
          <a:ln>
            <a:solidFill>
              <a:schemeClr val="accent5"/>
            </a:solid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ZoneTexte 9">
            <a:extLst>
              <a:ext uri="{FF2B5EF4-FFF2-40B4-BE49-F238E27FC236}">
                <a16:creationId xmlns:a16="http://schemas.microsoft.com/office/drawing/2014/main" id="{D944C557-1621-FF5F-967B-17D56DE83C80}"/>
              </a:ext>
            </a:extLst>
          </p:cNvPr>
          <p:cNvSpPr txBox="1"/>
          <p:nvPr userDrawn="1"/>
        </p:nvSpPr>
        <p:spPr>
          <a:xfrm>
            <a:off x="788988" y="1373264"/>
            <a:ext cx="1075936"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 besoin</a:t>
            </a:r>
          </a:p>
        </p:txBody>
      </p:sp>
      <p:sp>
        <p:nvSpPr>
          <p:cNvPr id="11" name="ZoneTexte 10">
            <a:extLst>
              <a:ext uri="{FF2B5EF4-FFF2-40B4-BE49-F238E27FC236}">
                <a16:creationId xmlns:a16="http://schemas.microsoft.com/office/drawing/2014/main" id="{1B595AF5-3339-588B-0095-FC27AE2A1717}"/>
              </a:ext>
            </a:extLst>
          </p:cNvPr>
          <p:cNvSpPr txBox="1"/>
          <p:nvPr userDrawn="1"/>
        </p:nvSpPr>
        <p:spPr>
          <a:xfrm>
            <a:off x="788988" y="2858940"/>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Notre approche </a:t>
            </a:r>
          </a:p>
        </p:txBody>
      </p:sp>
      <p:sp>
        <p:nvSpPr>
          <p:cNvPr id="12" name="ZoneTexte 11">
            <a:extLst>
              <a:ext uri="{FF2B5EF4-FFF2-40B4-BE49-F238E27FC236}">
                <a16:creationId xmlns:a16="http://schemas.microsoft.com/office/drawing/2014/main" id="{8E37C383-A4D7-201D-7B91-A95A3FD80193}"/>
              </a:ext>
            </a:extLst>
          </p:cNvPr>
          <p:cNvSpPr txBox="1"/>
          <p:nvPr userDrawn="1"/>
        </p:nvSpPr>
        <p:spPr>
          <a:xfrm>
            <a:off x="788988" y="4892882"/>
            <a:ext cx="2652712" cy="3139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1600">
                <a:solidFill>
                  <a:schemeClr val="accent5"/>
                </a:solidFill>
                <a:latin typeface="Barlow Black" panose="00000A00000000000000" pitchFamily="2" charset="0"/>
              </a:defRPr>
            </a:lvl1pPr>
            <a:lvl2pPr marL="685800" indent="-228600">
              <a:lnSpc>
                <a:spcPct val="90000"/>
              </a:lnSpc>
              <a:spcBef>
                <a:spcPts val="500"/>
              </a:spcBef>
              <a:buFont typeface="Arial" panose="020B0604020202020204" pitchFamily="34" charset="0"/>
              <a:buChar char="•"/>
              <a:defRPr sz="2000">
                <a:solidFill>
                  <a:schemeClr val="accent5">
                    <a:lumMod val="20000"/>
                    <a:lumOff val="80000"/>
                  </a:schemeClr>
                </a:solidFill>
                <a:latin typeface="Barlow" panose="00000500000000000000" pitchFamily="2" charset="0"/>
              </a:defRPr>
            </a:lvl2pPr>
            <a:lvl3pPr marL="1143000" indent="-228600">
              <a:lnSpc>
                <a:spcPct val="90000"/>
              </a:lnSpc>
              <a:spcBef>
                <a:spcPts val="500"/>
              </a:spcBef>
              <a:buFont typeface="Arial" panose="020B0604020202020204" pitchFamily="34" charset="0"/>
              <a:buChar char="•"/>
              <a:defRPr>
                <a:solidFill>
                  <a:schemeClr val="accent5">
                    <a:lumMod val="20000"/>
                    <a:lumOff val="80000"/>
                  </a:schemeClr>
                </a:solidFill>
                <a:latin typeface="Barlow" panose="00000500000000000000" pitchFamily="2" charset="0"/>
              </a:defRPr>
            </a:lvl3pPr>
            <a:lvl4pPr marL="16002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4pPr>
            <a:lvl5pPr marL="2057400" indent="-228600">
              <a:lnSpc>
                <a:spcPct val="90000"/>
              </a:lnSpc>
              <a:spcBef>
                <a:spcPts val="500"/>
              </a:spcBef>
              <a:buFont typeface="Arial" panose="020B0604020202020204" pitchFamily="34" charset="0"/>
              <a:buChar char="•"/>
              <a:defRPr sz="1600">
                <a:solidFill>
                  <a:schemeClr val="accent5">
                    <a:lumMod val="20000"/>
                    <a:lumOff val="80000"/>
                  </a:schemeClr>
                </a:solidFill>
                <a:latin typeface="Barlow"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FR" dirty="0"/>
              <a:t>Les résultats</a:t>
            </a:r>
          </a:p>
        </p:txBody>
      </p:sp>
    </p:spTree>
    <p:extLst>
      <p:ext uri="{BB962C8B-B14F-4D97-AF65-F5344CB8AC3E}">
        <p14:creationId xmlns:p14="http://schemas.microsoft.com/office/powerpoint/2010/main" val="237596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5.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22/05/2023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88392327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59" r:id="rId9"/>
    <p:sldLayoutId id="2147483728" r:id="rId10"/>
    <p:sldLayoutId id="2147483764" r:id="rId11"/>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22/05/2023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7185617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60" r:id="rId9"/>
    <p:sldLayoutId id="2147483717"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22/05/2023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104369094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61" r:id="rId9"/>
    <p:sldLayoutId id="214748373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22/05/2023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3133590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62" r:id="rId9"/>
    <p:sldLayoutId id="214748374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8072C6-36D0-F8A7-53EB-A3B496BD1580}"/>
              </a:ext>
            </a:extLst>
          </p:cNvPr>
          <p:cNvSpPr>
            <a:spLocks noGrp="1"/>
          </p:cNvSpPr>
          <p:nvPr>
            <p:ph type="title"/>
          </p:nvPr>
        </p:nvSpPr>
        <p:spPr>
          <a:xfrm>
            <a:off x="261303" y="226902"/>
            <a:ext cx="11669395" cy="623702"/>
          </a:xfrm>
          <a:prstGeom prst="rect">
            <a:avLst/>
          </a:prstGeom>
        </p:spPr>
        <p:txBody>
          <a:bodyPr vert="horz" lIns="91440" tIns="45720" rIns="91440" bIns="45720" rtlCol="0" anchor="ctr">
            <a:normAutofit/>
          </a:bodyPr>
          <a:lstStyle/>
          <a:p>
            <a:r>
              <a:rPr lang="fr-FR" dirty="0"/>
              <a:t>Modifiez le style du titre </a:t>
            </a:r>
            <a:r>
              <a:rPr lang="fr-FR" dirty="0" err="1"/>
              <a:t>Quadratic</a:t>
            </a:r>
            <a:endParaRPr lang="fr-FR" dirty="0"/>
          </a:p>
        </p:txBody>
      </p:sp>
      <p:sp>
        <p:nvSpPr>
          <p:cNvPr id="3" name="Espace réservé du texte 2">
            <a:extLst>
              <a:ext uri="{FF2B5EF4-FFF2-40B4-BE49-F238E27FC236}">
                <a16:creationId xmlns:a16="http://schemas.microsoft.com/office/drawing/2014/main" id="{DA491199-9622-C604-0889-ABF764DFC430}"/>
              </a:ext>
            </a:extLst>
          </p:cNvPr>
          <p:cNvSpPr>
            <a:spLocks noGrp="1"/>
          </p:cNvSpPr>
          <p:nvPr>
            <p:ph type="body" idx="1"/>
          </p:nvPr>
        </p:nvSpPr>
        <p:spPr>
          <a:xfrm>
            <a:off x="261303" y="1531088"/>
            <a:ext cx="11669395" cy="464587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D7873B9-E013-9777-3E40-D7999A232F7C}"/>
              </a:ext>
            </a:extLst>
          </p:cNvPr>
          <p:cNvSpPr>
            <a:spLocks noGrp="1"/>
          </p:cNvSpPr>
          <p:nvPr>
            <p:ph type="dt" sz="half" idx="2"/>
          </p:nvPr>
        </p:nvSpPr>
        <p:spPr>
          <a:xfrm>
            <a:off x="261303" y="6356349"/>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panose="00000500000000000000" pitchFamily="2" charset="0"/>
              </a:defRPr>
            </a:lvl1pPr>
          </a:lstStyle>
          <a:p>
            <a:fld id="{8F3230D4-045D-4F5F-B7DD-867668423751}" type="datetime1">
              <a:rPr lang="fr-FR" smtClean="0"/>
              <a:t>22/05/2023</a:t>
            </a:fld>
            <a:endParaRPr lang="fr-FR"/>
          </a:p>
        </p:txBody>
      </p:sp>
      <p:sp>
        <p:nvSpPr>
          <p:cNvPr id="5" name="Espace réservé du pied de page 4">
            <a:extLst>
              <a:ext uri="{FF2B5EF4-FFF2-40B4-BE49-F238E27FC236}">
                <a16:creationId xmlns:a16="http://schemas.microsoft.com/office/drawing/2014/main" id="{01DB2D21-49CD-C9E7-3B60-A67A7CC0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panose="00000500000000000000" pitchFamily="2" charset="0"/>
              </a:defRPr>
            </a:lvl1p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231BF07E-78BC-BDEE-0422-026EE6D7FD4F}"/>
              </a:ext>
            </a:extLst>
          </p:cNvPr>
          <p:cNvSpPr>
            <a:spLocks noGrp="1"/>
          </p:cNvSpPr>
          <p:nvPr>
            <p:ph type="sldNum" sz="quarter" idx="4"/>
          </p:nvPr>
        </p:nvSpPr>
        <p:spPr>
          <a:xfrm>
            <a:off x="9187497"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panose="00000500000000000000" pitchFamily="2" charset="0"/>
              </a:defRPr>
            </a:lvl1pPr>
          </a:lstStyle>
          <a:p>
            <a:fld id="{41DD7FD0-8CCF-4985-AE30-D6D48D0A42D3}" type="slidenum">
              <a:rPr lang="fr-FR" smtClean="0"/>
              <a:pPr/>
              <a:t>‹N°›</a:t>
            </a:fld>
            <a:endParaRPr lang="fr-FR"/>
          </a:p>
        </p:txBody>
      </p:sp>
    </p:spTree>
    <p:extLst>
      <p:ext uri="{BB962C8B-B14F-4D97-AF65-F5344CB8AC3E}">
        <p14:creationId xmlns:p14="http://schemas.microsoft.com/office/powerpoint/2010/main" val="370762626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63" r:id="rId9"/>
    <p:sldLayoutId id="2147483758" r:id="rId10"/>
  </p:sldLayoutIdLst>
  <p:hf hdr="0"/>
  <p:txStyles>
    <p:titleStyle>
      <a:lvl1pPr algn="l" defTabSz="914400" rtl="0" eaLnBrk="1" latinLnBrk="0" hangingPunct="1">
        <a:lnSpc>
          <a:spcPct val="90000"/>
        </a:lnSpc>
        <a:spcBef>
          <a:spcPct val="0"/>
        </a:spcBef>
        <a:buNone/>
        <a:defRPr sz="3600" kern="1200">
          <a:solidFill>
            <a:schemeClr val="tx1"/>
          </a:solidFill>
          <a:latin typeface="Barlow Light"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CE37B7-2073-3841-058F-530AB34806FE}"/>
              </a:ext>
            </a:extLst>
          </p:cNvPr>
          <p:cNvSpPr>
            <a:spLocks noGrp="1"/>
          </p:cNvSpPr>
          <p:nvPr>
            <p:ph type="ctrTitle"/>
          </p:nvPr>
        </p:nvSpPr>
        <p:spPr/>
        <p:txBody>
          <a:bodyPr/>
          <a:lstStyle/>
          <a:p>
            <a:r>
              <a:rPr lang="fr-FR" dirty="0"/>
              <a:t>Rapport </a:t>
            </a:r>
            <a:r>
              <a:rPr lang="fr-FR" dirty="0" err="1"/>
              <a:t>Preprocessing</a:t>
            </a:r>
            <a:endParaRPr lang="fr-FR" dirty="0"/>
          </a:p>
        </p:txBody>
      </p:sp>
      <p:sp>
        <p:nvSpPr>
          <p:cNvPr id="3" name="Sous-titre 2">
            <a:extLst>
              <a:ext uri="{FF2B5EF4-FFF2-40B4-BE49-F238E27FC236}">
                <a16:creationId xmlns:a16="http://schemas.microsoft.com/office/drawing/2014/main" id="{79131E63-5690-EDE0-8C0D-EA0D3056594E}"/>
              </a:ext>
            </a:extLst>
          </p:cNvPr>
          <p:cNvSpPr>
            <a:spLocks noGrp="1"/>
          </p:cNvSpPr>
          <p:nvPr>
            <p:ph type="subTitle" idx="1"/>
          </p:nvPr>
        </p:nvSpPr>
        <p:spPr/>
        <p:txBody>
          <a:bodyPr/>
          <a:lstStyle/>
          <a:p>
            <a:r>
              <a:rPr lang="fr-FR" dirty="0"/>
              <a:t>Bouhou Aymen</a:t>
            </a:r>
          </a:p>
          <a:p>
            <a:r>
              <a:rPr lang="fr-FR" sz="1800" dirty="0" err="1"/>
              <a:t>Quadratic-Labs</a:t>
            </a:r>
            <a:endParaRPr lang="fr-FR" dirty="0"/>
          </a:p>
        </p:txBody>
      </p:sp>
    </p:spTree>
    <p:extLst>
      <p:ext uri="{BB962C8B-B14F-4D97-AF65-F5344CB8AC3E}">
        <p14:creationId xmlns:p14="http://schemas.microsoft.com/office/powerpoint/2010/main" val="280000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22/05/2023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10</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88162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22/05/2023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11</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410794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22/05/2023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12</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77722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22/05/2023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13</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411420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E8A9257-55D3-5BB0-054F-66CCF843DDE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A6482E03-0B21-FC3D-3BDD-28772314CD80}"/>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EE1ACF5C-7D01-CA79-7041-AB83D3E86503}"/>
              </a:ext>
            </a:extLst>
          </p:cNvPr>
          <p:cNvSpPr>
            <a:spLocks noGrp="1"/>
          </p:cNvSpPr>
          <p:nvPr>
            <p:ph type="dt" sz="half" idx="10"/>
          </p:nvPr>
        </p:nvSpPr>
        <p:spPr/>
        <p:txBody>
          <a:bodyPr/>
          <a:lstStyle/>
          <a:p>
            <a:fld id="{D1F58CE8-8F4C-45E8-9484-15E46BADA532}" type="datetime1">
              <a:rPr lang="fr-FR" smtClean="0"/>
              <a:t>22/05/2023</a:t>
            </a:fld>
            <a:endParaRPr lang="fr-FR"/>
          </a:p>
        </p:txBody>
      </p:sp>
      <p:sp>
        <p:nvSpPr>
          <p:cNvPr id="5" name="Espace réservé du pied de page 4">
            <a:extLst>
              <a:ext uri="{FF2B5EF4-FFF2-40B4-BE49-F238E27FC236}">
                <a16:creationId xmlns:a16="http://schemas.microsoft.com/office/drawing/2014/main" id="{4B1CFEB1-9ADF-6632-B59A-7EFAA23BCC08}"/>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DCD4791B-456A-BF7B-2B37-4B43679293EF}"/>
              </a:ext>
            </a:extLst>
          </p:cNvPr>
          <p:cNvSpPr>
            <a:spLocks noGrp="1"/>
          </p:cNvSpPr>
          <p:nvPr>
            <p:ph type="sldNum" sz="quarter" idx="12"/>
          </p:nvPr>
        </p:nvSpPr>
        <p:spPr/>
        <p:txBody>
          <a:bodyPr/>
          <a:lstStyle/>
          <a:p>
            <a:fld id="{41DD7FD0-8CCF-4985-AE30-D6D48D0A42D3}" type="slidenum">
              <a:rPr lang="fr-FR" smtClean="0"/>
              <a:t>14</a:t>
            </a:fld>
            <a:endParaRPr lang="fr-FR"/>
          </a:p>
        </p:txBody>
      </p:sp>
      <p:sp>
        <p:nvSpPr>
          <p:cNvPr id="7" name="Titre 6">
            <a:extLst>
              <a:ext uri="{FF2B5EF4-FFF2-40B4-BE49-F238E27FC236}">
                <a16:creationId xmlns:a16="http://schemas.microsoft.com/office/drawing/2014/main" id="{F6792E50-91E9-4D95-68EE-C835EC5BE6F6}"/>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BED438D6-A946-3347-8AA9-30D0AA66036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98436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58AE430-DACB-03C1-F2CF-8463C86A3B56}"/>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4712462D-361C-94B3-720B-F7A731A4EB97}"/>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961BCC40-2F60-2AFB-E818-673FD601ADF4}"/>
              </a:ext>
            </a:extLst>
          </p:cNvPr>
          <p:cNvSpPr>
            <a:spLocks noGrp="1"/>
          </p:cNvSpPr>
          <p:nvPr>
            <p:ph type="dt" sz="half" idx="10"/>
          </p:nvPr>
        </p:nvSpPr>
        <p:spPr/>
        <p:txBody>
          <a:bodyPr/>
          <a:lstStyle/>
          <a:p>
            <a:fld id="{D1F58CE8-8F4C-45E8-9484-15E46BADA532}" type="datetime1">
              <a:rPr lang="fr-FR" smtClean="0"/>
              <a:t>22/05/2023</a:t>
            </a:fld>
            <a:endParaRPr lang="fr-FR"/>
          </a:p>
        </p:txBody>
      </p:sp>
      <p:sp>
        <p:nvSpPr>
          <p:cNvPr id="5" name="Espace réservé du pied de page 4">
            <a:extLst>
              <a:ext uri="{FF2B5EF4-FFF2-40B4-BE49-F238E27FC236}">
                <a16:creationId xmlns:a16="http://schemas.microsoft.com/office/drawing/2014/main" id="{712AF383-3CC2-AC04-3422-CDB7FCEEA46A}"/>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BC34C526-852A-78A6-D4B7-8D279CD52936}"/>
              </a:ext>
            </a:extLst>
          </p:cNvPr>
          <p:cNvSpPr>
            <a:spLocks noGrp="1"/>
          </p:cNvSpPr>
          <p:nvPr>
            <p:ph type="sldNum" sz="quarter" idx="12"/>
          </p:nvPr>
        </p:nvSpPr>
        <p:spPr/>
        <p:txBody>
          <a:bodyPr/>
          <a:lstStyle/>
          <a:p>
            <a:fld id="{41DD7FD0-8CCF-4985-AE30-D6D48D0A42D3}" type="slidenum">
              <a:rPr lang="fr-FR" smtClean="0"/>
              <a:t>15</a:t>
            </a:fld>
            <a:endParaRPr lang="fr-FR"/>
          </a:p>
        </p:txBody>
      </p:sp>
      <p:sp>
        <p:nvSpPr>
          <p:cNvPr id="7" name="Titre 6">
            <a:extLst>
              <a:ext uri="{FF2B5EF4-FFF2-40B4-BE49-F238E27FC236}">
                <a16:creationId xmlns:a16="http://schemas.microsoft.com/office/drawing/2014/main" id="{DC60E0B3-A6D4-AF1D-73CD-C7872DEDB719}"/>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1FE6488D-7866-14F0-A3AD-7E7A25CFEAC9}"/>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228835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Présentation générale</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Quels sont les acteurs MLOps ?</a:t>
            </a:r>
          </a:p>
        </p:txBody>
      </p:sp>
      <p:pic>
        <p:nvPicPr>
          <p:cNvPr id="3" name="Image 2">
            <a:extLst>
              <a:ext uri="{FF2B5EF4-FFF2-40B4-BE49-F238E27FC236}">
                <a16:creationId xmlns:a16="http://schemas.microsoft.com/office/drawing/2014/main" id="{92596FB5-96C9-4D27-A2A1-CF8EA89E0B7C}"/>
              </a:ext>
            </a:extLst>
          </p:cNvPr>
          <p:cNvPicPr>
            <a:picLocks noChangeAspect="1"/>
          </p:cNvPicPr>
          <p:nvPr/>
        </p:nvPicPr>
        <p:blipFill>
          <a:blip r:embed="rId2"/>
          <a:stretch>
            <a:fillRect/>
          </a:stretch>
        </p:blipFill>
        <p:spPr>
          <a:xfrm>
            <a:off x="2057163" y="1682993"/>
            <a:ext cx="8077673" cy="4707295"/>
          </a:xfrm>
          <a:prstGeom prst="rect">
            <a:avLst/>
          </a:prstGeom>
        </p:spPr>
      </p:pic>
    </p:spTree>
    <p:extLst>
      <p:ext uri="{BB962C8B-B14F-4D97-AF65-F5344CB8AC3E}">
        <p14:creationId xmlns:p14="http://schemas.microsoft.com/office/powerpoint/2010/main" val="2273615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444412"/>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t>Les composantes du MLOps</a:t>
            </a:r>
          </a:p>
          <a:p>
            <a:endParaRPr lang="fr-FR" dirty="0"/>
          </a:p>
          <a:p>
            <a:r>
              <a:rPr lang="fr-FR" dirty="0">
                <a:solidFill>
                  <a:schemeClr val="bg2"/>
                </a:solidFill>
              </a:rPr>
              <a:t>Exemple d’application</a:t>
            </a:r>
          </a:p>
          <a:p>
            <a:endParaRPr lang="fr-FR" dirty="0"/>
          </a:p>
          <a:p>
            <a:r>
              <a:rPr lang="fr-FR" dirty="0">
                <a:solidFill>
                  <a:schemeClr val="bg2"/>
                </a:solidFill>
              </a:rPr>
              <a:t>Conclusion</a:t>
            </a:r>
          </a:p>
        </p:txBody>
      </p:sp>
    </p:spTree>
    <p:extLst>
      <p:ext uri="{BB962C8B-B14F-4D97-AF65-F5344CB8AC3E}">
        <p14:creationId xmlns:p14="http://schemas.microsoft.com/office/powerpoint/2010/main" val="1606486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a:t>
            </a:r>
          </a:p>
        </p:txBody>
      </p:sp>
      <p:sp>
        <p:nvSpPr>
          <p:cNvPr id="2" name="Rectangle : coins arrondis 1">
            <a:extLst>
              <a:ext uri="{FF2B5EF4-FFF2-40B4-BE49-F238E27FC236}">
                <a16:creationId xmlns:a16="http://schemas.microsoft.com/office/drawing/2014/main" id="{5E891E96-5DB5-4B8B-A518-44F25116702E}"/>
              </a:ext>
            </a:extLst>
          </p:cNvPr>
          <p:cNvSpPr/>
          <p:nvPr/>
        </p:nvSpPr>
        <p:spPr>
          <a:xfrm>
            <a:off x="802887" y="343272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594409" y="344076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385931" y="3429001"/>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177453" y="3429000"/>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Barlow Light" panose="00000400000000000000" pitchFamily="2" charset="0"/>
              </a:rPr>
              <a:t>Monitoring et boucle de rétroaction</a:t>
            </a:r>
          </a:p>
        </p:txBody>
      </p:sp>
      <p:sp>
        <p:nvSpPr>
          <p:cNvPr id="3" name="Flèche : courbe vers la droite 2">
            <a:extLst>
              <a:ext uri="{FF2B5EF4-FFF2-40B4-BE49-F238E27FC236}">
                <a16:creationId xmlns:a16="http://schemas.microsoft.com/office/drawing/2014/main" id="{3DC6EF39-EC28-48F3-9078-1DBA50664DD3}"/>
              </a:ext>
            </a:extLst>
          </p:cNvPr>
          <p:cNvSpPr/>
          <p:nvPr/>
        </p:nvSpPr>
        <p:spPr>
          <a:xfrm rot="5400000">
            <a:off x="5305765" y="-1614438"/>
            <a:ext cx="1323926" cy="8755502"/>
          </a:xfrm>
          <a:prstGeom prst="curvedRightArrow">
            <a:avLst>
              <a:gd name="adj1" fmla="val 25000"/>
              <a:gd name="adj2" fmla="val 50000"/>
              <a:gd name="adj3" fmla="val 242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Flèche : droite 4">
            <a:extLst>
              <a:ext uri="{FF2B5EF4-FFF2-40B4-BE49-F238E27FC236}">
                <a16:creationId xmlns:a16="http://schemas.microsoft.com/office/drawing/2014/main" id="{09566FDC-4E0E-433E-B381-80189BC5DA20}"/>
              </a:ext>
            </a:extLst>
          </p:cNvPr>
          <p:cNvSpPr/>
          <p:nvPr/>
        </p:nvSpPr>
        <p:spPr>
          <a:xfrm>
            <a:off x="2873297"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8C2F3ED-B966-4CF4-B2AC-D5874F08F906}"/>
              </a:ext>
            </a:extLst>
          </p:cNvPr>
          <p:cNvSpPr/>
          <p:nvPr/>
        </p:nvSpPr>
        <p:spPr>
          <a:xfrm>
            <a:off x="5657385" y="3833990"/>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1F576031-35F2-4272-A4B5-A0938918B9D8}"/>
              </a:ext>
            </a:extLst>
          </p:cNvPr>
          <p:cNvSpPr/>
          <p:nvPr/>
        </p:nvSpPr>
        <p:spPr>
          <a:xfrm>
            <a:off x="8448907" y="3821763"/>
            <a:ext cx="728546" cy="233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0555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Le développement du modèle</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75000"/>
              </a:schemeClr>
            </a:solidFill>
            <a:ln>
              <a:solidFill>
                <a:schemeClr val="accent5">
                  <a:lumMod val="75000"/>
                </a:schemeClr>
              </a:solidFill>
            </a:ln>
            <a:effectLst>
              <a:glow rad="2286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1" name="ZoneTexte 20">
            <a:extLst>
              <a:ext uri="{FF2B5EF4-FFF2-40B4-BE49-F238E27FC236}">
                <a16:creationId xmlns:a16="http://schemas.microsoft.com/office/drawing/2014/main" id="{813EFD01-2DC7-4829-9E13-0CEC4395F39B}"/>
              </a:ext>
            </a:extLst>
          </p:cNvPr>
          <p:cNvSpPr txBox="1"/>
          <p:nvPr/>
        </p:nvSpPr>
        <p:spPr>
          <a:xfrm>
            <a:off x="671682" y="2884026"/>
            <a:ext cx="5261285" cy="830997"/>
          </a:xfrm>
          <a:prstGeom prst="rect">
            <a:avLst/>
          </a:prstGeom>
          <a:noFill/>
        </p:spPr>
        <p:txBody>
          <a:bodyPr wrap="square">
            <a:spAutoFit/>
          </a:bodyPr>
          <a:lstStyle/>
          <a:p>
            <a:pPr algn="just"/>
            <a:r>
              <a:rPr lang="fr-FR" sz="1600" b="1" dirty="0">
                <a:latin typeface="Barlow Light" panose="00000400000000000000" pitchFamily="2" charset="0"/>
              </a:rPr>
              <a:t>1-   Définition d’un objectif business</a:t>
            </a:r>
          </a:p>
          <a:p>
            <a:pPr algn="just"/>
            <a:r>
              <a:rPr lang="fr-FR" sz="1600" dirty="0">
                <a:latin typeface="Barlow Light" panose="00000400000000000000" pitchFamily="2" charset="0"/>
              </a:rPr>
              <a:t>Définition de KPIs de suivi de cet objectif qui permettront de « monitorer » les modèles une fois en production </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671682" y="3860799"/>
            <a:ext cx="5261285" cy="1077218"/>
          </a:xfrm>
          <a:prstGeom prst="rect">
            <a:avLst/>
          </a:prstGeom>
          <a:noFill/>
        </p:spPr>
        <p:txBody>
          <a:bodyPr wrap="square">
            <a:spAutoFit/>
          </a:bodyPr>
          <a:lstStyle/>
          <a:p>
            <a:pPr algn="just"/>
            <a:r>
              <a:rPr lang="fr-FR" sz="1600" b="1" dirty="0">
                <a:latin typeface="Barlow Light" panose="00000400000000000000" pitchFamily="2" charset="0"/>
              </a:rPr>
              <a:t>2-   Analyse exploratoire des données </a:t>
            </a:r>
          </a:p>
          <a:p>
            <a:pPr algn="just"/>
            <a:r>
              <a:rPr lang="fr-FR" sz="1600" dirty="0">
                <a:latin typeface="Barlow Light" panose="00000400000000000000" pitchFamily="2" charset="0"/>
              </a:rPr>
              <a:t>Choix d’une ou de plusieurs sources de données</a:t>
            </a:r>
          </a:p>
          <a:p>
            <a:pPr algn="just"/>
            <a:r>
              <a:rPr lang="fr-FR" sz="1600" dirty="0">
                <a:latin typeface="Barlow Light" panose="00000400000000000000" pitchFamily="2" charset="0"/>
              </a:rPr>
              <a:t>Analyse statistique de la donnée : traitement des valeurs manquantes, </a:t>
            </a:r>
            <a:r>
              <a:rPr lang="fr-FR" sz="1600" dirty="0" err="1">
                <a:latin typeface="Barlow Light" panose="00000400000000000000" pitchFamily="2" charset="0"/>
              </a:rPr>
              <a:t>outliers</a:t>
            </a:r>
            <a:r>
              <a:rPr lang="fr-FR" sz="1600" dirty="0">
                <a:latin typeface="Barlow Light" panose="00000400000000000000" pitchFamily="2" charset="0"/>
              </a:rPr>
              <a:t> …</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671681" y="5083793"/>
            <a:ext cx="5261285" cy="1323439"/>
          </a:xfrm>
          <a:prstGeom prst="rect">
            <a:avLst/>
          </a:prstGeom>
          <a:noFill/>
        </p:spPr>
        <p:txBody>
          <a:bodyPr wrap="square">
            <a:spAutoFit/>
          </a:bodyPr>
          <a:lstStyle/>
          <a:p>
            <a:r>
              <a:rPr lang="fr-FR" sz="1600" b="1" dirty="0">
                <a:latin typeface="Barlow Light" panose="00000400000000000000" pitchFamily="2" charset="0"/>
              </a:rPr>
              <a:t>3-   </a:t>
            </a:r>
            <a:r>
              <a:rPr lang="fr-FR" sz="1600" b="1" dirty="0" err="1">
                <a:latin typeface="Barlow Light" panose="00000400000000000000" pitchFamily="2" charset="0"/>
              </a:rPr>
              <a:t>Feature</a:t>
            </a:r>
            <a:r>
              <a:rPr lang="fr-FR" sz="1600" b="1" dirty="0">
                <a:latin typeface="Barlow Light" panose="00000400000000000000" pitchFamily="2" charset="0"/>
              </a:rPr>
              <a:t> engineering</a:t>
            </a:r>
          </a:p>
          <a:p>
            <a:pPr algn="just"/>
            <a:r>
              <a:rPr lang="fr-FR" sz="1600" dirty="0">
                <a:latin typeface="Barlow Light" panose="00000400000000000000" pitchFamily="2" charset="0"/>
              </a:rPr>
              <a:t>Traitement de la donnée brute afin de la rendre exploitable par mon modèle (Normalisation, transformation des données, création de nouvelles variables, encodage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259035" y="2884025"/>
            <a:ext cx="5261285" cy="1323439"/>
          </a:xfrm>
          <a:prstGeom prst="rect">
            <a:avLst/>
          </a:prstGeom>
          <a:noFill/>
        </p:spPr>
        <p:txBody>
          <a:bodyPr wrap="square">
            <a:spAutoFit/>
          </a:bodyPr>
          <a:lstStyle/>
          <a:p>
            <a:pPr algn="just"/>
            <a:r>
              <a:rPr lang="fr-FR" sz="1600" b="1" dirty="0">
                <a:latin typeface="Barlow Light" panose="00000400000000000000" pitchFamily="2" charset="0"/>
              </a:rPr>
              <a:t>4-    Entraînement du modèle : </a:t>
            </a:r>
          </a:p>
          <a:p>
            <a:pPr algn="just"/>
            <a:r>
              <a:rPr lang="fr-FR" sz="1600" dirty="0">
                <a:latin typeface="Barlow Light" panose="00000400000000000000" pitchFamily="2" charset="0"/>
              </a:rPr>
              <a:t>Processus itératif qui consiste à tester plusieurs modèles et en choisir le plus performant. Le choix du meilleur modèle se base sur des critères de </a:t>
            </a:r>
            <a:r>
              <a:rPr lang="fr-FR" sz="1600" b="1" dirty="0">
                <a:latin typeface="Barlow Light" panose="00000400000000000000" pitchFamily="2" charset="0"/>
              </a:rPr>
              <a:t>performance</a:t>
            </a:r>
            <a:r>
              <a:rPr lang="fr-FR" sz="1600" dirty="0">
                <a:latin typeface="Barlow Light" panose="00000400000000000000" pitchFamily="2" charset="0"/>
              </a:rPr>
              <a:t>, d’</a:t>
            </a:r>
            <a:r>
              <a:rPr lang="fr-FR" sz="1600" b="1" dirty="0">
                <a:latin typeface="Barlow Light" panose="00000400000000000000" pitchFamily="2" charset="0"/>
              </a:rPr>
              <a:t>explicabilité</a:t>
            </a:r>
            <a:r>
              <a:rPr lang="fr-FR" sz="1600" dirty="0">
                <a:latin typeface="Barlow Light" panose="00000400000000000000" pitchFamily="2" charset="0"/>
              </a:rPr>
              <a:t> et d’</a:t>
            </a:r>
            <a:r>
              <a:rPr lang="fr-FR" sz="1600" b="1" dirty="0">
                <a:latin typeface="Barlow Light" panose="00000400000000000000" pitchFamily="2" charset="0"/>
              </a:rPr>
              <a:t>équité</a:t>
            </a:r>
            <a:r>
              <a:rPr lang="fr-FR" sz="1600" dirty="0">
                <a:latin typeface="Barlow Light" panose="00000400000000000000" pitchFamily="2" charset="0"/>
              </a:rPr>
              <a:t>  du modèle.</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259035" y="4399408"/>
            <a:ext cx="5261285" cy="2308324"/>
          </a:xfrm>
          <a:prstGeom prst="rect">
            <a:avLst/>
          </a:prstGeom>
          <a:noFill/>
        </p:spPr>
        <p:txBody>
          <a:bodyPr wrap="square">
            <a:spAutoFit/>
          </a:bodyPr>
          <a:lstStyle/>
          <a:p>
            <a:pPr algn="just"/>
            <a:r>
              <a:rPr lang="fr-FR" sz="1600" b="1" dirty="0">
                <a:latin typeface="Barlow Light" panose="00000400000000000000" pitchFamily="2" charset="0"/>
              </a:rPr>
              <a:t>5-    Versioning et reproductibilité : </a:t>
            </a:r>
          </a:p>
          <a:p>
            <a:pPr algn="just"/>
            <a:r>
              <a:rPr lang="fr-FR" sz="1600" dirty="0">
                <a:latin typeface="Barlow Light" panose="00000400000000000000" pitchFamily="2" charset="0"/>
              </a:rPr>
              <a:t>Durant la phase d’expérimentation, le data </a:t>
            </a:r>
            <a:r>
              <a:rPr lang="fr-FR" sz="1600" dirty="0" err="1">
                <a:latin typeface="Barlow Light" panose="00000400000000000000" pitchFamily="2" charset="0"/>
              </a:rPr>
              <a:t>scientist</a:t>
            </a:r>
            <a:r>
              <a:rPr lang="fr-FR" sz="1600" dirty="0">
                <a:latin typeface="Barlow Light" panose="00000400000000000000" pitchFamily="2" charset="0"/>
              </a:rPr>
              <a:t> doit avoir la capacité de reproduire un modèle de ML dans les mêmes conditions s’il souhaite revenir vers une ancienne version par exemple ou s’il le souhaite reproduire un modèle pour des fins d’audit ou de suivi.</a:t>
            </a:r>
          </a:p>
          <a:p>
            <a:pPr algn="just"/>
            <a:r>
              <a:rPr lang="fr-FR" sz="1600" b="1" dirty="0">
                <a:latin typeface="Barlow Light" panose="00000400000000000000" pitchFamily="2" charset="0"/>
              </a:rPr>
              <a:t>Certains outils du marché </a:t>
            </a:r>
            <a:r>
              <a:rPr lang="fr-FR" sz="1600" dirty="0">
                <a:latin typeface="Barlow Light" panose="00000400000000000000" pitchFamily="2" charset="0"/>
              </a:rPr>
              <a:t>: </a:t>
            </a:r>
            <a:r>
              <a:rPr lang="fr-FR" sz="1600" dirty="0" err="1">
                <a:latin typeface="Barlow Light" panose="00000400000000000000" pitchFamily="2" charset="0"/>
              </a:rPr>
              <a:t>MLFlow</a:t>
            </a:r>
            <a:r>
              <a:rPr lang="fr-FR" sz="1600" dirty="0">
                <a:latin typeface="Barlow Light" panose="00000400000000000000" pitchFamily="2" charset="0"/>
              </a:rPr>
              <a:t>, Comet ML, Data Version Control (DVC)…</a:t>
            </a:r>
          </a:p>
          <a:p>
            <a:pPr algn="just"/>
            <a:endParaRPr lang="fr-FR" sz="1600" dirty="0">
              <a:latin typeface="Barlow Light" panose="00000400000000000000" pitchFamily="2" charset="0"/>
            </a:endParaRPr>
          </a:p>
        </p:txBody>
      </p:sp>
    </p:spTree>
    <p:extLst>
      <p:ext uri="{BB962C8B-B14F-4D97-AF65-F5344CB8AC3E}">
        <p14:creationId xmlns:p14="http://schemas.microsoft.com/office/powerpoint/2010/main" val="392662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lstStyle/>
          <a:p>
            <a:r>
              <a:rPr lang="fr-FR" dirty="0"/>
              <a:t>Fifa Data</a:t>
            </a:r>
          </a:p>
          <a:p>
            <a:endParaRPr lang="fr-FR" dirty="0"/>
          </a:p>
          <a:p>
            <a:r>
              <a:rPr lang="fr-FR" dirty="0" err="1"/>
              <a:t>Fbref</a:t>
            </a:r>
            <a:r>
              <a:rPr lang="fr-FR" dirty="0"/>
              <a:t> Data</a:t>
            </a:r>
          </a:p>
          <a:p>
            <a:endParaRPr lang="fr-FR" dirty="0"/>
          </a:p>
          <a:p>
            <a:r>
              <a:rPr lang="fr-FR" dirty="0" err="1"/>
              <a:t>Whoscored</a:t>
            </a:r>
            <a:r>
              <a:rPr lang="fr-FR" dirty="0"/>
              <a:t> Data</a:t>
            </a:r>
          </a:p>
        </p:txBody>
      </p:sp>
    </p:spTree>
    <p:extLst>
      <p:ext uri="{BB962C8B-B14F-4D97-AF65-F5344CB8AC3E}">
        <p14:creationId xmlns:p14="http://schemas.microsoft.com/office/powerpoint/2010/main" val="2493658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Préparation de la mise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42EF189D-5306-4270-903B-20334A03F679}"/>
              </a:ext>
            </a:extLst>
          </p:cNvPr>
          <p:cNvSpPr txBox="1"/>
          <p:nvPr/>
        </p:nvSpPr>
        <p:spPr>
          <a:xfrm>
            <a:off x="1063254" y="3738952"/>
            <a:ext cx="3163950" cy="1569660"/>
          </a:xfrm>
          <a:prstGeom prst="rect">
            <a:avLst/>
          </a:prstGeom>
          <a:noFill/>
        </p:spPr>
        <p:txBody>
          <a:bodyPr wrap="square">
            <a:spAutoFit/>
          </a:bodyPr>
          <a:lstStyle/>
          <a:p>
            <a:pPr algn="just"/>
            <a:r>
              <a:rPr lang="fr-FR" sz="1600" b="1" dirty="0">
                <a:latin typeface="Barlow Light" panose="00000400000000000000" pitchFamily="2" charset="0"/>
              </a:rPr>
              <a:t>Les environnements d’exécution :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Adapter l’environnement de développement à l’environnement de production</a:t>
            </a:r>
          </a:p>
          <a:p>
            <a:pPr algn="just"/>
            <a:endParaRPr lang="fr-FR" sz="1600" dirty="0">
              <a:latin typeface="Barlow Light" panose="00000400000000000000" pitchFamily="2" charset="0"/>
            </a:endParaRPr>
          </a:p>
        </p:txBody>
      </p:sp>
      <p:sp>
        <p:nvSpPr>
          <p:cNvPr id="20" name="ZoneTexte 19">
            <a:extLst>
              <a:ext uri="{FF2B5EF4-FFF2-40B4-BE49-F238E27FC236}">
                <a16:creationId xmlns:a16="http://schemas.microsoft.com/office/drawing/2014/main" id="{14E00615-4CC5-46B1-B682-E1B80F9880F4}"/>
              </a:ext>
            </a:extLst>
          </p:cNvPr>
          <p:cNvSpPr txBox="1"/>
          <p:nvPr/>
        </p:nvSpPr>
        <p:spPr>
          <a:xfrm>
            <a:off x="4846287" y="3738952"/>
            <a:ext cx="3063189" cy="1323439"/>
          </a:xfrm>
          <a:prstGeom prst="rect">
            <a:avLst/>
          </a:prstGeom>
          <a:noFill/>
        </p:spPr>
        <p:txBody>
          <a:bodyPr wrap="square">
            <a:spAutoFit/>
          </a:bodyPr>
          <a:lstStyle/>
          <a:p>
            <a:pPr algn="just"/>
            <a:r>
              <a:rPr lang="fr-FR" sz="1600" b="1" dirty="0">
                <a:latin typeface="Barlow Light" panose="00000400000000000000" pitchFamily="2" charset="0"/>
              </a:rPr>
              <a:t>La documentation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Nécessaire pour des raisons de reproductibilité ou d’audibilité</a:t>
            </a:r>
          </a:p>
          <a:p>
            <a:pPr algn="just"/>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AC9C9B86-A627-4623-9E9E-12190BB8B02B}"/>
              </a:ext>
            </a:extLst>
          </p:cNvPr>
          <p:cNvSpPr txBox="1"/>
          <p:nvPr/>
        </p:nvSpPr>
        <p:spPr>
          <a:xfrm>
            <a:off x="8250865" y="3738952"/>
            <a:ext cx="2748126" cy="1815882"/>
          </a:xfrm>
          <a:prstGeom prst="rect">
            <a:avLst/>
          </a:prstGeom>
          <a:noFill/>
        </p:spPr>
        <p:txBody>
          <a:bodyPr wrap="square">
            <a:spAutoFit/>
          </a:bodyPr>
          <a:lstStyle/>
          <a:p>
            <a:pPr algn="just"/>
            <a:r>
              <a:rPr lang="fr-FR" sz="1600" b="1" dirty="0">
                <a:latin typeface="Barlow Light" panose="00000400000000000000" pitchFamily="2" charset="0"/>
              </a:rPr>
              <a:t>La sécurisation du modèle :</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éviter toute attaque extérieure qui risque d’intervenir dans son bon fonctionnement</a:t>
            </a:r>
          </a:p>
          <a:p>
            <a:pPr algn="just"/>
            <a:endParaRPr lang="fr-FR" sz="1600" dirty="0">
              <a:latin typeface="Barlow Light" panose="00000400000000000000" pitchFamily="2" charset="0"/>
            </a:endParaRPr>
          </a:p>
        </p:txBody>
      </p:sp>
      <p:sp>
        <p:nvSpPr>
          <p:cNvPr id="24" name="ZoneTexte 23">
            <a:extLst>
              <a:ext uri="{FF2B5EF4-FFF2-40B4-BE49-F238E27FC236}">
                <a16:creationId xmlns:a16="http://schemas.microsoft.com/office/drawing/2014/main" id="{55B9F3B4-60FA-43AB-9DA9-EBF622AEC9ED}"/>
              </a:ext>
            </a:extLst>
          </p:cNvPr>
          <p:cNvSpPr txBox="1"/>
          <p:nvPr/>
        </p:nvSpPr>
        <p:spPr>
          <a:xfrm>
            <a:off x="1063254" y="2980548"/>
            <a:ext cx="10867442" cy="338554"/>
          </a:xfrm>
          <a:prstGeom prst="rect">
            <a:avLst/>
          </a:prstGeom>
          <a:noFill/>
        </p:spPr>
        <p:txBody>
          <a:bodyPr wrap="square">
            <a:spAutoFit/>
          </a:bodyPr>
          <a:lstStyle/>
          <a:p>
            <a:pPr algn="just"/>
            <a:r>
              <a:rPr lang="fr-FR" sz="1600" dirty="0">
                <a:latin typeface="Barlow Light" panose="00000400000000000000" pitchFamily="2" charset="0"/>
              </a:rPr>
              <a:t>Avant de passer en production certains éléments doivent être pris en compte</a:t>
            </a:r>
          </a:p>
        </p:txBody>
      </p:sp>
    </p:spTree>
    <p:extLst>
      <p:ext uri="{BB962C8B-B14F-4D97-AF65-F5344CB8AC3E}">
        <p14:creationId xmlns:p14="http://schemas.microsoft.com/office/powerpoint/2010/main" val="393693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Préparation de la mise en production</a:t>
            </a:r>
          </a:p>
          <a:p>
            <a:endParaRPr lang="fr-FR" dirty="0"/>
          </a:p>
        </p:txBody>
      </p:sp>
      <p:pic>
        <p:nvPicPr>
          <p:cNvPr id="2" name="Image 1">
            <a:extLst>
              <a:ext uri="{FF2B5EF4-FFF2-40B4-BE49-F238E27FC236}">
                <a16:creationId xmlns:a16="http://schemas.microsoft.com/office/drawing/2014/main" id="{F5168C28-AD9A-4D89-9A85-02712B4F07D2}"/>
              </a:ext>
            </a:extLst>
          </p:cNvPr>
          <p:cNvPicPr>
            <a:picLocks noChangeAspect="1"/>
          </p:cNvPicPr>
          <p:nvPr/>
        </p:nvPicPr>
        <p:blipFill>
          <a:blip r:embed="rId3"/>
          <a:stretch>
            <a:fillRect/>
          </a:stretch>
        </p:blipFill>
        <p:spPr>
          <a:xfrm>
            <a:off x="421605" y="2015968"/>
            <a:ext cx="954489" cy="982995"/>
          </a:xfrm>
          <a:prstGeom prst="rect">
            <a:avLst/>
          </a:prstGeom>
        </p:spPr>
      </p:pic>
      <p:sp>
        <p:nvSpPr>
          <p:cNvPr id="6" name="ZoneTexte 5">
            <a:extLst>
              <a:ext uri="{FF2B5EF4-FFF2-40B4-BE49-F238E27FC236}">
                <a16:creationId xmlns:a16="http://schemas.microsoft.com/office/drawing/2014/main" id="{FB1D74BD-120C-4E42-9797-64676BFF188C}"/>
              </a:ext>
            </a:extLst>
          </p:cNvPr>
          <p:cNvSpPr txBox="1"/>
          <p:nvPr/>
        </p:nvSpPr>
        <p:spPr>
          <a:xfrm>
            <a:off x="1512029" y="1758076"/>
            <a:ext cx="9903696" cy="1384995"/>
          </a:xfrm>
          <a:prstGeom prst="rect">
            <a:avLst/>
          </a:prstGeom>
          <a:noFill/>
        </p:spPr>
        <p:txBody>
          <a:bodyPr wrap="square">
            <a:spAutoFit/>
          </a:bodyPr>
          <a:lstStyle/>
          <a:p>
            <a:pPr algn="just"/>
            <a:r>
              <a:rPr lang="fr-FR" sz="1200" b="1" dirty="0">
                <a:latin typeface="Barlow Light" panose="00000400000000000000" pitchFamily="2" charset="0"/>
              </a:rPr>
              <a:t>Les environnements d’exécution </a:t>
            </a:r>
            <a:r>
              <a:rPr lang="fr-FR" sz="1200" dirty="0">
                <a:latin typeface="Barlow Light" panose="00000400000000000000" pitchFamily="2" charset="0"/>
              </a:rPr>
              <a:t>: il faut adapter l’environnement de développement avec les exigences de l’environnement de production. Il y a deux types de considérations :</a:t>
            </a:r>
          </a:p>
          <a:p>
            <a:pPr marL="742950" lvl="1" indent="-285750" algn="just">
              <a:buFont typeface="Arial" panose="020B0604020202020204" pitchFamily="34" charset="0"/>
              <a:buChar char="•"/>
            </a:pPr>
            <a:r>
              <a:rPr lang="fr-FR" sz="1200" b="1" dirty="0">
                <a:latin typeface="Barlow Light" panose="00000400000000000000" pitchFamily="2" charset="0"/>
              </a:rPr>
              <a:t>Des considérations techniques :</a:t>
            </a:r>
          </a:p>
          <a:p>
            <a:pPr marL="1200150" lvl="2" indent="-285750" algn="just">
              <a:buFont typeface="Arial" panose="020B0604020202020204" pitchFamily="34" charset="0"/>
              <a:buChar char="•"/>
            </a:pPr>
            <a:r>
              <a:rPr lang="fr-FR" sz="1200" b="1" dirty="0">
                <a:latin typeface="Barlow Light" panose="00000400000000000000" pitchFamily="2" charset="0"/>
              </a:rPr>
              <a:t>Le langage de programmation utilisé et </a:t>
            </a:r>
            <a:r>
              <a:rPr lang="fr-FR" sz="1200" b="1">
                <a:latin typeface="Barlow Light" panose="00000400000000000000" pitchFamily="2" charset="0"/>
              </a:rPr>
              <a:t>sa version</a:t>
            </a:r>
            <a:endParaRPr lang="fr-FR" sz="1200" b="1" dirty="0">
              <a:latin typeface="Barlow Light" panose="00000400000000000000" pitchFamily="2" charset="0"/>
            </a:endParaRPr>
          </a:p>
          <a:p>
            <a:pPr marL="1200150" lvl="2" indent="-285750" algn="just">
              <a:buFont typeface="Arial" panose="020B0604020202020204" pitchFamily="34" charset="0"/>
              <a:buChar char="•"/>
            </a:pPr>
            <a:r>
              <a:rPr lang="fr-FR" sz="1200" b="1" dirty="0">
                <a:latin typeface="Barlow Light" panose="00000400000000000000" pitchFamily="2" charset="0"/>
              </a:rPr>
              <a:t>La « propreté » du code : </a:t>
            </a:r>
            <a:r>
              <a:rPr lang="fr-FR" sz="1200" dirty="0">
                <a:latin typeface="Barlow Light" panose="00000400000000000000" pitchFamily="2" charset="0"/>
              </a:rPr>
              <a:t>le code doit être testé et surtout compréhensible</a:t>
            </a:r>
          </a:p>
          <a:p>
            <a:pPr marL="1200150" lvl="2" indent="-285750" algn="just">
              <a:buFont typeface="Arial" panose="020B0604020202020204" pitchFamily="34" charset="0"/>
              <a:buChar char="•"/>
            </a:pPr>
            <a:r>
              <a:rPr lang="fr-FR" sz="1200" b="1" dirty="0">
                <a:latin typeface="Barlow Light" panose="00000400000000000000" pitchFamily="2" charset="0"/>
              </a:rPr>
              <a:t>Packaging : </a:t>
            </a:r>
            <a:r>
              <a:rPr lang="fr-FR" sz="1200" dirty="0">
                <a:latin typeface="Barlow Light" panose="00000400000000000000" pitchFamily="2" charset="0"/>
              </a:rPr>
              <a:t>moduler le codes permet une meilleure prise en main</a:t>
            </a:r>
            <a:endParaRPr lang="fr-FR" sz="1200" b="1" dirty="0">
              <a:latin typeface="Barlow Light" panose="00000400000000000000" pitchFamily="2" charset="0"/>
            </a:endParaRPr>
          </a:p>
          <a:p>
            <a:pPr marL="742950" lvl="1" indent="-285750" algn="just">
              <a:buFont typeface="Arial" panose="020B0604020202020204" pitchFamily="34" charset="0"/>
              <a:buChar char="•"/>
            </a:pPr>
            <a:r>
              <a:rPr lang="fr-FR" sz="1200" b="1" dirty="0">
                <a:latin typeface="Barlow Light" panose="00000400000000000000" pitchFamily="2" charset="0"/>
              </a:rPr>
              <a:t>Des considérations de performances </a:t>
            </a:r>
            <a:r>
              <a:rPr lang="fr-FR" sz="1200" dirty="0">
                <a:latin typeface="Barlow Light" panose="00000400000000000000" pitchFamily="2" charset="0"/>
              </a:rPr>
              <a:t>: En production, les modèles peuvent tourner sur des machines moins puissantes</a:t>
            </a:r>
          </a:p>
        </p:txBody>
      </p:sp>
      <p:pic>
        <p:nvPicPr>
          <p:cNvPr id="3" name="Image 2">
            <a:extLst>
              <a:ext uri="{FF2B5EF4-FFF2-40B4-BE49-F238E27FC236}">
                <a16:creationId xmlns:a16="http://schemas.microsoft.com/office/drawing/2014/main" id="{6ABCE4E0-EE31-472F-A344-0B0EA171730D}"/>
              </a:ext>
            </a:extLst>
          </p:cNvPr>
          <p:cNvPicPr>
            <a:picLocks noChangeAspect="1"/>
          </p:cNvPicPr>
          <p:nvPr/>
        </p:nvPicPr>
        <p:blipFill>
          <a:blip r:embed="rId4"/>
          <a:stretch>
            <a:fillRect/>
          </a:stretch>
        </p:blipFill>
        <p:spPr>
          <a:xfrm>
            <a:off x="493342" y="3916580"/>
            <a:ext cx="954300" cy="982800"/>
          </a:xfrm>
          <a:prstGeom prst="rect">
            <a:avLst/>
          </a:prstGeom>
        </p:spPr>
      </p:pic>
      <p:sp>
        <p:nvSpPr>
          <p:cNvPr id="9" name="ZoneTexte 8">
            <a:extLst>
              <a:ext uri="{FF2B5EF4-FFF2-40B4-BE49-F238E27FC236}">
                <a16:creationId xmlns:a16="http://schemas.microsoft.com/office/drawing/2014/main" id="{4AB1346D-C7E8-487D-9C97-2B04788CE44E}"/>
              </a:ext>
            </a:extLst>
          </p:cNvPr>
          <p:cNvSpPr txBox="1"/>
          <p:nvPr/>
        </p:nvSpPr>
        <p:spPr>
          <a:xfrm>
            <a:off x="1528397" y="3438484"/>
            <a:ext cx="9903696" cy="1938992"/>
          </a:xfrm>
          <a:prstGeom prst="rect">
            <a:avLst/>
          </a:prstGeom>
          <a:noFill/>
        </p:spPr>
        <p:txBody>
          <a:bodyPr wrap="square">
            <a:spAutoFit/>
          </a:bodyPr>
          <a:lstStyle/>
          <a:p>
            <a:pPr algn="just"/>
            <a:r>
              <a:rPr lang="fr-FR" sz="1200" b="1" dirty="0">
                <a:latin typeface="Barlow Light" panose="00000400000000000000" pitchFamily="2" charset="0"/>
              </a:rPr>
              <a:t>La documentation </a:t>
            </a:r>
            <a:r>
              <a:rPr lang="fr-FR" sz="1200" dirty="0">
                <a:latin typeface="Barlow Light" panose="00000400000000000000" pitchFamily="2" charset="0"/>
              </a:rPr>
              <a:t>via des artéfacts </a:t>
            </a:r>
            <a:r>
              <a:rPr lang="fr-FR" sz="1200" b="1" dirty="0">
                <a:latin typeface="Barlow Light" panose="00000400000000000000" pitchFamily="2" charset="0"/>
              </a:rPr>
              <a:t>: </a:t>
            </a:r>
          </a:p>
          <a:p>
            <a:pPr algn="just"/>
            <a:r>
              <a:rPr lang="fr-FR" sz="1200" dirty="0">
                <a:latin typeface="Barlow Light" panose="00000400000000000000" pitchFamily="2" charset="0"/>
              </a:rPr>
              <a:t>Un artéfact est un livrable qui permet de décrire le logiciel, sa fonction, son design. Il peut servir de roadmap qui va retrace toutes les étapes du développement. Dans le contexte du ML, un artéfact doit contenir à titre indicative les éléments suivants:</a:t>
            </a:r>
          </a:p>
          <a:p>
            <a:pPr marL="742950" lvl="1" indent="-285750" algn="just">
              <a:buFont typeface="Arial" panose="020B0604020202020204" pitchFamily="34" charset="0"/>
              <a:buChar char="•"/>
            </a:pPr>
            <a:r>
              <a:rPr lang="fr-FR" sz="1200" dirty="0">
                <a:latin typeface="Barlow Light" panose="00000400000000000000" pitchFamily="2" charset="0"/>
              </a:rPr>
              <a:t>Le code du développement du modèle ainsi que le code de pré-traitement</a:t>
            </a:r>
          </a:p>
          <a:p>
            <a:pPr marL="742950" lvl="1" indent="-285750" algn="just">
              <a:buFont typeface="Arial" panose="020B0604020202020204" pitchFamily="34" charset="0"/>
              <a:buChar char="•"/>
            </a:pPr>
            <a:r>
              <a:rPr lang="fr-FR" sz="1200" dirty="0">
                <a:latin typeface="Barlow Light" panose="00000400000000000000" pitchFamily="2" charset="0"/>
              </a:rPr>
              <a:t>Les hyperparamètres du modèle</a:t>
            </a:r>
          </a:p>
          <a:p>
            <a:pPr marL="742950" lvl="1" indent="-285750" algn="just">
              <a:buFont typeface="Arial" panose="020B0604020202020204" pitchFamily="34" charset="0"/>
              <a:buChar char="•"/>
            </a:pPr>
            <a:r>
              <a:rPr lang="fr-FR" sz="1200" dirty="0">
                <a:latin typeface="Barlow Light" panose="00000400000000000000" pitchFamily="2" charset="0"/>
              </a:rPr>
              <a:t>Les données d’entrainement et de validation </a:t>
            </a:r>
          </a:p>
          <a:p>
            <a:pPr marL="742950" lvl="1" indent="-285750" algn="just">
              <a:buFont typeface="Arial" panose="020B0604020202020204" pitchFamily="34" charset="0"/>
              <a:buChar char="•"/>
            </a:pPr>
            <a:r>
              <a:rPr lang="fr-FR" sz="1200" dirty="0">
                <a:latin typeface="Barlow Light" panose="00000400000000000000" pitchFamily="2" charset="0"/>
              </a:rPr>
              <a:t>Le modèle dans un format adapté</a:t>
            </a:r>
          </a:p>
          <a:p>
            <a:pPr marL="742950" lvl="1" indent="-285750" algn="just">
              <a:buFont typeface="Arial" panose="020B0604020202020204" pitchFamily="34" charset="0"/>
              <a:buChar char="•"/>
            </a:pPr>
            <a:r>
              <a:rPr lang="fr-FR" sz="1200" dirty="0">
                <a:latin typeface="Barlow Light" panose="00000400000000000000" pitchFamily="2" charset="0"/>
              </a:rPr>
              <a:t>L’environnement de travail avec les version de packages …</a:t>
            </a:r>
          </a:p>
          <a:p>
            <a:pPr marL="742950" lvl="1" indent="-285750" algn="just">
              <a:buFont typeface="Arial" panose="020B0604020202020204" pitchFamily="34" charset="0"/>
              <a:buChar char="•"/>
            </a:pPr>
            <a:r>
              <a:rPr lang="fr-FR" sz="1200" dirty="0">
                <a:latin typeface="Barlow Light" panose="00000400000000000000" pitchFamily="2" charset="0"/>
              </a:rPr>
              <a:t>Une documentation </a:t>
            </a:r>
          </a:p>
          <a:p>
            <a:pPr marL="742950" lvl="1" indent="-285750" algn="just">
              <a:buFont typeface="Arial" panose="020B0604020202020204" pitchFamily="34" charset="0"/>
              <a:buChar char="•"/>
            </a:pPr>
            <a:r>
              <a:rPr lang="fr-FR" sz="1200" dirty="0">
                <a:latin typeface="Barlow Light" panose="00000400000000000000" pitchFamily="2" charset="0"/>
              </a:rPr>
              <a:t>Le code des tests effectués</a:t>
            </a:r>
          </a:p>
        </p:txBody>
      </p:sp>
      <p:pic>
        <p:nvPicPr>
          <p:cNvPr id="5" name="Image 4">
            <a:extLst>
              <a:ext uri="{FF2B5EF4-FFF2-40B4-BE49-F238E27FC236}">
                <a16:creationId xmlns:a16="http://schemas.microsoft.com/office/drawing/2014/main" id="{B0032878-D9D0-4BF7-A275-9679A129A80A}"/>
              </a:ext>
            </a:extLst>
          </p:cNvPr>
          <p:cNvPicPr>
            <a:picLocks noChangeAspect="1"/>
          </p:cNvPicPr>
          <p:nvPr/>
        </p:nvPicPr>
        <p:blipFill>
          <a:blip r:embed="rId5"/>
          <a:stretch>
            <a:fillRect/>
          </a:stretch>
        </p:blipFill>
        <p:spPr>
          <a:xfrm>
            <a:off x="493342" y="5484365"/>
            <a:ext cx="954300" cy="982800"/>
          </a:xfrm>
          <a:prstGeom prst="rect">
            <a:avLst/>
          </a:prstGeom>
        </p:spPr>
      </p:pic>
      <p:sp>
        <p:nvSpPr>
          <p:cNvPr id="12" name="ZoneTexte 11">
            <a:extLst>
              <a:ext uri="{FF2B5EF4-FFF2-40B4-BE49-F238E27FC236}">
                <a16:creationId xmlns:a16="http://schemas.microsoft.com/office/drawing/2014/main" id="{80C6002F-0166-4362-8408-4B8E36465A0A}"/>
              </a:ext>
            </a:extLst>
          </p:cNvPr>
          <p:cNvSpPr txBox="1"/>
          <p:nvPr/>
        </p:nvSpPr>
        <p:spPr>
          <a:xfrm>
            <a:off x="1528397" y="5837265"/>
            <a:ext cx="9903696" cy="276999"/>
          </a:xfrm>
          <a:prstGeom prst="rect">
            <a:avLst/>
          </a:prstGeom>
          <a:noFill/>
        </p:spPr>
        <p:txBody>
          <a:bodyPr wrap="square">
            <a:spAutoFit/>
          </a:bodyPr>
          <a:lstStyle/>
          <a:p>
            <a:pPr algn="just"/>
            <a:r>
              <a:rPr lang="fr-FR" sz="1200" b="1" dirty="0">
                <a:latin typeface="Barlow Light" panose="00000400000000000000" pitchFamily="2" charset="0"/>
              </a:rPr>
              <a:t>Sécurisation du modèle </a:t>
            </a:r>
            <a:r>
              <a:rPr lang="fr-FR" sz="1200" dirty="0">
                <a:latin typeface="Barlow Light" panose="00000400000000000000" pitchFamily="2" charset="0"/>
              </a:rPr>
              <a:t>notamment contre les attaques par exemples contradictoires</a:t>
            </a:r>
          </a:p>
        </p:txBody>
      </p:sp>
    </p:spTree>
    <p:extLst>
      <p:ext uri="{BB962C8B-B14F-4D97-AF65-F5344CB8AC3E}">
        <p14:creationId xmlns:p14="http://schemas.microsoft.com/office/powerpoint/2010/main" val="1339747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75000"/>
              </a:schemeClr>
            </a:solidFill>
            <a:ln>
              <a:solidFill>
                <a:schemeClr val="accent5">
                  <a:lumMod val="75000"/>
                </a:schemeClr>
              </a:solidFill>
            </a:ln>
            <a:effectLst>
              <a:glow rad="1397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 name="ZoneTexte 11">
            <a:extLst>
              <a:ext uri="{FF2B5EF4-FFF2-40B4-BE49-F238E27FC236}">
                <a16:creationId xmlns:a16="http://schemas.microsoft.com/office/drawing/2014/main" id="{5A1EE255-9065-49A8-AB38-B0DB8853FD88}"/>
              </a:ext>
            </a:extLst>
          </p:cNvPr>
          <p:cNvSpPr txBox="1"/>
          <p:nvPr/>
        </p:nvSpPr>
        <p:spPr>
          <a:xfrm>
            <a:off x="2413286" y="3638687"/>
            <a:ext cx="3057484" cy="1815882"/>
          </a:xfrm>
          <a:prstGeom prst="rect">
            <a:avLst/>
          </a:prstGeom>
          <a:noFill/>
        </p:spPr>
        <p:txBody>
          <a:bodyPr wrap="square">
            <a:spAutoFit/>
          </a:bodyPr>
          <a:lstStyle/>
          <a:p>
            <a:pPr algn="just"/>
            <a:r>
              <a:rPr lang="fr-FR" sz="1600" b="1" dirty="0">
                <a:latin typeface="Barlow Light" panose="00000400000000000000" pitchFamily="2" charset="0"/>
              </a:rPr>
              <a:t>Les pipelines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L’intégration continue (CI)</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déploiement continu (CD)</a:t>
            </a:r>
          </a:p>
          <a:p>
            <a:pPr algn="just"/>
            <a:endParaRPr lang="fr-FR" sz="1600" strike="sngStrike"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L’entraînement continu (CT)</a:t>
            </a:r>
          </a:p>
        </p:txBody>
      </p:sp>
      <p:sp>
        <p:nvSpPr>
          <p:cNvPr id="17" name="ZoneTexte 16">
            <a:extLst>
              <a:ext uri="{FF2B5EF4-FFF2-40B4-BE49-F238E27FC236}">
                <a16:creationId xmlns:a16="http://schemas.microsoft.com/office/drawing/2014/main" id="{7230E745-5637-404A-9551-8A01F22B8C41}"/>
              </a:ext>
            </a:extLst>
          </p:cNvPr>
          <p:cNvSpPr txBox="1"/>
          <p:nvPr/>
        </p:nvSpPr>
        <p:spPr>
          <a:xfrm>
            <a:off x="6721232" y="3643525"/>
            <a:ext cx="2909483" cy="2308324"/>
          </a:xfrm>
          <a:prstGeom prst="rect">
            <a:avLst/>
          </a:prstGeom>
          <a:noFill/>
        </p:spPr>
        <p:txBody>
          <a:bodyPr wrap="square">
            <a:spAutoFit/>
          </a:bodyPr>
          <a:lstStyle/>
          <a:p>
            <a:pPr algn="just"/>
            <a:r>
              <a:rPr lang="fr-FR" sz="1600" b="1" dirty="0">
                <a:latin typeface="Barlow Light" panose="00000400000000000000" pitchFamily="2" charset="0"/>
              </a:rPr>
              <a:t>Les types de déploiement</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par lots</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La prédiction temps réel</a:t>
            </a:r>
          </a:p>
          <a:p>
            <a:pPr algn="just"/>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embarqué</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 modèle « as-a-Service »</a:t>
            </a:r>
          </a:p>
        </p:txBody>
      </p:sp>
      <p:sp>
        <p:nvSpPr>
          <p:cNvPr id="19" name="ZoneTexte 18">
            <a:extLst>
              <a:ext uri="{FF2B5EF4-FFF2-40B4-BE49-F238E27FC236}">
                <a16:creationId xmlns:a16="http://schemas.microsoft.com/office/drawing/2014/main" id="{A54D2A6B-E17B-4DD4-923C-5CABB7A90308}"/>
              </a:ext>
            </a:extLst>
          </p:cNvPr>
          <p:cNvSpPr txBox="1"/>
          <p:nvPr/>
        </p:nvSpPr>
        <p:spPr>
          <a:xfrm>
            <a:off x="1063254" y="2808599"/>
            <a:ext cx="9935737" cy="584775"/>
          </a:xfrm>
          <a:prstGeom prst="rect">
            <a:avLst/>
          </a:prstGeom>
          <a:noFill/>
        </p:spPr>
        <p:txBody>
          <a:bodyPr wrap="square">
            <a:spAutoFit/>
          </a:bodyPr>
          <a:lstStyle/>
          <a:p>
            <a:pPr algn="just"/>
            <a:r>
              <a:rPr lang="fr-FR" sz="1600" dirty="0">
                <a:latin typeface="Barlow Light" panose="00000400000000000000" pitchFamily="2" charset="0"/>
              </a:rPr>
              <a:t>Le déploiement du modèle est process qui permet d’intégrer le modèle de Machine </a:t>
            </a:r>
            <a:r>
              <a:rPr lang="fr-FR" sz="1600" dirty="0" err="1">
                <a:latin typeface="Barlow Light" panose="00000400000000000000" pitchFamily="2" charset="0"/>
              </a:rPr>
              <a:t>learning</a:t>
            </a:r>
            <a:r>
              <a:rPr lang="fr-FR" sz="1600" dirty="0">
                <a:latin typeface="Barlow Light" panose="00000400000000000000" pitchFamily="2" charset="0"/>
              </a:rPr>
              <a:t> au sein d’un environnement de production.</a:t>
            </a:r>
          </a:p>
        </p:txBody>
      </p:sp>
    </p:spTree>
    <p:extLst>
      <p:ext uri="{BB962C8B-B14F-4D97-AF65-F5344CB8AC3E}">
        <p14:creationId xmlns:p14="http://schemas.microsoft.com/office/powerpoint/2010/main" val="116047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Intégration continue (CI)</a:t>
            </a:r>
          </a:p>
          <a:p>
            <a:endParaRPr lang="fr-FR" dirty="0"/>
          </a:p>
        </p:txBody>
      </p:sp>
      <p:pic>
        <p:nvPicPr>
          <p:cNvPr id="4" name="Graphique 3" descr="Programmeur avec un remplissage uni">
            <a:extLst>
              <a:ext uri="{FF2B5EF4-FFF2-40B4-BE49-F238E27FC236}">
                <a16:creationId xmlns:a16="http://schemas.microsoft.com/office/drawing/2014/main" id="{4F01C19E-82FE-45CC-B844-8772AAE530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311" y="1572321"/>
            <a:ext cx="914400" cy="914400"/>
          </a:xfrm>
          <a:prstGeom prst="rect">
            <a:avLst/>
          </a:prstGeom>
        </p:spPr>
      </p:pic>
      <p:pic>
        <p:nvPicPr>
          <p:cNvPr id="6" name="Graphique 5" descr="Programmatrice avec un remplissage uni">
            <a:extLst>
              <a:ext uri="{FF2B5EF4-FFF2-40B4-BE49-F238E27FC236}">
                <a16:creationId xmlns:a16="http://schemas.microsoft.com/office/drawing/2014/main" id="{6F317D66-381A-4016-81D8-BE154296FA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7311" y="2805228"/>
            <a:ext cx="914400" cy="914400"/>
          </a:xfrm>
          <a:prstGeom prst="rect">
            <a:avLst/>
          </a:prstGeom>
        </p:spPr>
      </p:pic>
      <p:pic>
        <p:nvPicPr>
          <p:cNvPr id="17" name="Graphique 16" descr="Programmatrice avec un remplissage uni">
            <a:extLst>
              <a:ext uri="{FF2B5EF4-FFF2-40B4-BE49-F238E27FC236}">
                <a16:creationId xmlns:a16="http://schemas.microsoft.com/office/drawing/2014/main" id="{CFB4666F-4E24-4046-ABB4-851F774718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3254" y="4038135"/>
            <a:ext cx="914400" cy="914400"/>
          </a:xfrm>
          <a:prstGeom prst="rect">
            <a:avLst/>
          </a:prstGeom>
        </p:spPr>
      </p:pic>
      <p:sp>
        <p:nvSpPr>
          <p:cNvPr id="7" name="Flèche : droite 6">
            <a:extLst>
              <a:ext uri="{FF2B5EF4-FFF2-40B4-BE49-F238E27FC236}">
                <a16:creationId xmlns:a16="http://schemas.microsoft.com/office/drawing/2014/main" id="{E380A790-77FF-4FC8-AD25-2FA1F0CA98C1}"/>
              </a:ext>
            </a:extLst>
          </p:cNvPr>
          <p:cNvSpPr/>
          <p:nvPr/>
        </p:nvSpPr>
        <p:spPr>
          <a:xfrm rot="1625874">
            <a:off x="2006072" y="2308045"/>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sp>
        <p:nvSpPr>
          <p:cNvPr id="19" name="Flèche : droite 18">
            <a:extLst>
              <a:ext uri="{FF2B5EF4-FFF2-40B4-BE49-F238E27FC236}">
                <a16:creationId xmlns:a16="http://schemas.microsoft.com/office/drawing/2014/main" id="{4479CA0E-6F36-43B9-81FE-7224F7936157}"/>
              </a:ext>
            </a:extLst>
          </p:cNvPr>
          <p:cNvSpPr/>
          <p:nvPr/>
        </p:nvSpPr>
        <p:spPr>
          <a:xfrm>
            <a:off x="1976932" y="326975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Flèche : droite 24">
            <a:extLst>
              <a:ext uri="{FF2B5EF4-FFF2-40B4-BE49-F238E27FC236}">
                <a16:creationId xmlns:a16="http://schemas.microsoft.com/office/drawing/2014/main" id="{7890C849-ED3D-41BC-A767-F5D59FE12616}"/>
              </a:ext>
            </a:extLst>
          </p:cNvPr>
          <p:cNvSpPr/>
          <p:nvPr/>
        </p:nvSpPr>
        <p:spPr>
          <a:xfrm rot="19980000">
            <a:off x="1976932" y="4230619"/>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Barlow Light" panose="00000400000000000000" pitchFamily="2" charset="0"/>
            </a:endParaRPr>
          </a:p>
        </p:txBody>
      </p:sp>
      <p:pic>
        <p:nvPicPr>
          <p:cNvPr id="14" name="Graphique 13" descr="Base de données avec un remplissage uni">
            <a:extLst>
              <a:ext uri="{FF2B5EF4-FFF2-40B4-BE49-F238E27FC236}">
                <a16:creationId xmlns:a16="http://schemas.microsoft.com/office/drawing/2014/main" id="{194EB878-4D11-4D02-AD2A-B103A1EE08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3543" y="2949176"/>
            <a:ext cx="914400" cy="914400"/>
          </a:xfrm>
          <a:prstGeom prst="rect">
            <a:avLst/>
          </a:prstGeom>
        </p:spPr>
      </p:pic>
      <p:sp>
        <p:nvSpPr>
          <p:cNvPr id="26" name="ZoneTexte 25">
            <a:extLst>
              <a:ext uri="{FF2B5EF4-FFF2-40B4-BE49-F238E27FC236}">
                <a16:creationId xmlns:a16="http://schemas.microsoft.com/office/drawing/2014/main" id="{7C7BD3D6-9476-44F8-ADCA-C43721DB7D82}"/>
              </a:ext>
            </a:extLst>
          </p:cNvPr>
          <p:cNvSpPr txBox="1"/>
          <p:nvPr/>
        </p:nvSpPr>
        <p:spPr>
          <a:xfrm>
            <a:off x="3573471" y="3886200"/>
            <a:ext cx="1394544" cy="523220"/>
          </a:xfrm>
          <a:prstGeom prst="rect">
            <a:avLst/>
          </a:prstGeom>
          <a:noFill/>
        </p:spPr>
        <p:txBody>
          <a:bodyPr wrap="square" rtlCol="0">
            <a:spAutoFit/>
          </a:bodyPr>
          <a:lstStyle/>
          <a:p>
            <a:pPr algn="ctr"/>
            <a:r>
              <a:rPr lang="fr-FR" sz="1400" dirty="0">
                <a:latin typeface="Barlow Light" panose="00000400000000000000" pitchFamily="2" charset="0"/>
              </a:rPr>
              <a:t>Dépôt SCM (</a:t>
            </a:r>
            <a:r>
              <a:rPr lang="fr-FR" sz="1400" dirty="0" err="1">
                <a:latin typeface="Barlow Light" panose="00000400000000000000" pitchFamily="2" charset="0"/>
              </a:rPr>
              <a:t>Github</a:t>
            </a:r>
            <a:r>
              <a:rPr lang="fr-FR" sz="1400" dirty="0">
                <a:latin typeface="Barlow Light" panose="00000400000000000000" pitchFamily="2" charset="0"/>
              </a:rPr>
              <a:t>, </a:t>
            </a:r>
            <a:r>
              <a:rPr lang="fr-FR" sz="1400" dirty="0" err="1">
                <a:latin typeface="Barlow Light" panose="00000400000000000000" pitchFamily="2" charset="0"/>
              </a:rPr>
              <a:t>Gitlab</a:t>
            </a:r>
            <a:r>
              <a:rPr lang="fr-FR" sz="1400" dirty="0">
                <a:latin typeface="Barlow Light" panose="00000400000000000000" pitchFamily="2" charset="0"/>
              </a:rPr>
              <a:t>)</a:t>
            </a:r>
          </a:p>
        </p:txBody>
      </p:sp>
      <p:sp>
        <p:nvSpPr>
          <p:cNvPr id="28" name="Flèche : droite 27">
            <a:extLst>
              <a:ext uri="{FF2B5EF4-FFF2-40B4-BE49-F238E27FC236}">
                <a16:creationId xmlns:a16="http://schemas.microsoft.com/office/drawing/2014/main" id="{43F93F25-B69F-4579-9D88-9F98A3896902}"/>
              </a:ext>
            </a:extLst>
          </p:cNvPr>
          <p:cNvSpPr/>
          <p:nvPr/>
        </p:nvSpPr>
        <p:spPr>
          <a:xfrm>
            <a:off x="5228644" y="33438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9" name="Graphique 28" descr="Presse-papiers mixte avec un remplissage uni">
            <a:extLst>
              <a:ext uri="{FF2B5EF4-FFF2-40B4-BE49-F238E27FC236}">
                <a16:creationId xmlns:a16="http://schemas.microsoft.com/office/drawing/2014/main" id="{D16D4479-09C0-45EF-BF97-8ED413294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7515" y="2949176"/>
            <a:ext cx="914400" cy="914400"/>
          </a:xfrm>
          <a:prstGeom prst="rect">
            <a:avLst/>
          </a:prstGeom>
        </p:spPr>
      </p:pic>
      <p:sp>
        <p:nvSpPr>
          <p:cNvPr id="31" name="ZoneTexte 30">
            <a:extLst>
              <a:ext uri="{FF2B5EF4-FFF2-40B4-BE49-F238E27FC236}">
                <a16:creationId xmlns:a16="http://schemas.microsoft.com/office/drawing/2014/main" id="{F747AEBF-40CB-4C89-81ED-7C0A68B77148}"/>
              </a:ext>
            </a:extLst>
          </p:cNvPr>
          <p:cNvSpPr txBox="1"/>
          <p:nvPr/>
        </p:nvSpPr>
        <p:spPr>
          <a:xfrm>
            <a:off x="6507443" y="3886200"/>
            <a:ext cx="1394544" cy="954107"/>
          </a:xfrm>
          <a:prstGeom prst="rect">
            <a:avLst/>
          </a:prstGeom>
          <a:noFill/>
        </p:spPr>
        <p:txBody>
          <a:bodyPr wrap="square" rtlCol="0">
            <a:spAutoFit/>
          </a:bodyPr>
          <a:lstStyle/>
          <a:p>
            <a:pPr algn="ctr"/>
            <a:r>
              <a:rPr lang="fr-FR" sz="1400" dirty="0">
                <a:latin typeface="Barlow Light" panose="00000400000000000000" pitchFamily="2" charset="0"/>
              </a:rPr>
              <a:t>Serveur d’intégration (tests automatisés)</a:t>
            </a:r>
          </a:p>
        </p:txBody>
      </p:sp>
      <p:sp>
        <p:nvSpPr>
          <p:cNvPr id="32" name="Flèche : droite 31">
            <a:extLst>
              <a:ext uri="{FF2B5EF4-FFF2-40B4-BE49-F238E27FC236}">
                <a16:creationId xmlns:a16="http://schemas.microsoft.com/office/drawing/2014/main" id="{5E69B396-DDA0-4F7C-B865-2D1CA3EAA347}"/>
              </a:ext>
            </a:extLst>
          </p:cNvPr>
          <p:cNvSpPr/>
          <p:nvPr/>
        </p:nvSpPr>
        <p:spPr>
          <a:xfrm>
            <a:off x="7683142" y="3311783"/>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4" name="Graphique 33" descr="Inventaire avec un remplissage uni">
            <a:extLst>
              <a:ext uri="{FF2B5EF4-FFF2-40B4-BE49-F238E27FC236}">
                <a16:creationId xmlns:a16="http://schemas.microsoft.com/office/drawing/2014/main" id="{86BE505B-ED38-4DD1-97BA-E3E05D47C8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23952" y="2403666"/>
            <a:ext cx="525981" cy="525981"/>
          </a:xfrm>
          <a:prstGeom prst="rect">
            <a:avLst/>
          </a:prstGeom>
        </p:spPr>
      </p:pic>
      <p:sp>
        <p:nvSpPr>
          <p:cNvPr id="35" name="ZoneTexte 34">
            <a:extLst>
              <a:ext uri="{FF2B5EF4-FFF2-40B4-BE49-F238E27FC236}">
                <a16:creationId xmlns:a16="http://schemas.microsoft.com/office/drawing/2014/main" id="{6DCE29BA-688E-4E64-91DF-657A34EDD045}"/>
              </a:ext>
            </a:extLst>
          </p:cNvPr>
          <p:cNvSpPr txBox="1"/>
          <p:nvPr/>
        </p:nvSpPr>
        <p:spPr>
          <a:xfrm>
            <a:off x="7589671" y="2856302"/>
            <a:ext cx="1394544" cy="523220"/>
          </a:xfrm>
          <a:prstGeom prst="rect">
            <a:avLst/>
          </a:prstGeom>
          <a:noFill/>
        </p:spPr>
        <p:txBody>
          <a:bodyPr wrap="square" rtlCol="0">
            <a:spAutoFit/>
          </a:bodyPr>
          <a:lstStyle/>
          <a:p>
            <a:pPr algn="ctr"/>
            <a:r>
              <a:rPr lang="fr-FR" sz="1400" dirty="0">
                <a:latin typeface="Barlow Light" panose="00000400000000000000" pitchFamily="2" charset="0"/>
              </a:rPr>
              <a:t>Packages et Artéfacts</a:t>
            </a:r>
          </a:p>
        </p:txBody>
      </p:sp>
      <p:sp>
        <p:nvSpPr>
          <p:cNvPr id="37" name="ZoneTexte 36">
            <a:extLst>
              <a:ext uri="{FF2B5EF4-FFF2-40B4-BE49-F238E27FC236}">
                <a16:creationId xmlns:a16="http://schemas.microsoft.com/office/drawing/2014/main" id="{FE63E87F-9487-48FF-B939-24FA171D3512}"/>
              </a:ext>
            </a:extLst>
          </p:cNvPr>
          <p:cNvSpPr txBox="1"/>
          <p:nvPr/>
        </p:nvSpPr>
        <p:spPr>
          <a:xfrm>
            <a:off x="662279" y="5659168"/>
            <a:ext cx="10867442" cy="923330"/>
          </a:xfrm>
          <a:prstGeom prst="rect">
            <a:avLst/>
          </a:prstGeom>
          <a:noFill/>
        </p:spPr>
        <p:txBody>
          <a:bodyPr wrap="square">
            <a:spAutoFit/>
          </a:bodyPr>
          <a:lstStyle/>
          <a:p>
            <a:pPr algn="just"/>
            <a:r>
              <a:rPr lang="fr-FR" b="1" dirty="0">
                <a:latin typeface="Barlow Light" panose="00000400000000000000" pitchFamily="2" charset="0"/>
              </a:rPr>
              <a:t>L’intégration continue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integration</a:t>
            </a:r>
            <a:r>
              <a:rPr lang="fr-FR" b="1" dirty="0">
                <a:latin typeface="Barlow Light" panose="00000400000000000000" pitchFamily="2" charset="0"/>
              </a:rPr>
              <a:t>, CI) </a:t>
            </a:r>
            <a:r>
              <a:rPr lang="fr-FR" dirty="0">
                <a:latin typeface="Barlow Light" panose="00000400000000000000" pitchFamily="2" charset="0"/>
              </a:rPr>
              <a:t>est une méthode de développement de logiciel avec laquelle les développeurs intègrent régulièrement leurs modifications de code à un référentiel centralisé, suite à quoi des opérations de création et de test sont automatiquement menées. </a:t>
            </a:r>
          </a:p>
        </p:txBody>
      </p:sp>
      <p:sp>
        <p:nvSpPr>
          <p:cNvPr id="38" name="ZoneTexte 37">
            <a:extLst>
              <a:ext uri="{FF2B5EF4-FFF2-40B4-BE49-F238E27FC236}">
                <a16:creationId xmlns:a16="http://schemas.microsoft.com/office/drawing/2014/main" id="{B32C733B-14AA-490C-9B8C-92916F053A5D}"/>
              </a:ext>
            </a:extLst>
          </p:cNvPr>
          <p:cNvSpPr txBox="1"/>
          <p:nvPr/>
        </p:nvSpPr>
        <p:spPr>
          <a:xfrm>
            <a:off x="9019052" y="3931289"/>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39" name="Graphique 38" descr="Base de données avec un remplissage uni">
            <a:extLst>
              <a:ext uri="{FF2B5EF4-FFF2-40B4-BE49-F238E27FC236}">
                <a16:creationId xmlns:a16="http://schemas.microsoft.com/office/drawing/2014/main" id="{29F8C7BC-87F1-4784-93E0-71DAD852B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9124" y="3037490"/>
            <a:ext cx="914400" cy="914400"/>
          </a:xfrm>
          <a:prstGeom prst="rect">
            <a:avLst/>
          </a:prstGeom>
        </p:spPr>
      </p:pic>
      <p:sp>
        <p:nvSpPr>
          <p:cNvPr id="40" name="Flèche : droite 39">
            <a:extLst>
              <a:ext uri="{FF2B5EF4-FFF2-40B4-BE49-F238E27FC236}">
                <a16:creationId xmlns:a16="http://schemas.microsoft.com/office/drawing/2014/main" id="{D074C321-543A-4413-95CF-2C46432DF0F8}"/>
              </a:ext>
            </a:extLst>
          </p:cNvPr>
          <p:cNvSpPr/>
          <p:nvPr/>
        </p:nvSpPr>
        <p:spPr>
          <a:xfrm>
            <a:off x="3813543" y="4840307"/>
            <a:ext cx="5205509"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solidFill>
                  <a:schemeClr val="tx1"/>
                </a:solidFill>
                <a:latin typeface="Barlow Light" panose="00000400000000000000" pitchFamily="2" charset="0"/>
              </a:rPr>
              <a:t>Pipeline automatisée</a:t>
            </a:r>
          </a:p>
        </p:txBody>
      </p:sp>
    </p:spTree>
    <p:extLst>
      <p:ext uri="{BB962C8B-B14F-4D97-AF65-F5344CB8AC3E}">
        <p14:creationId xmlns:p14="http://schemas.microsoft.com/office/powerpoint/2010/main" val="1217185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Déploiement continu (CD)</a:t>
            </a:r>
          </a:p>
          <a:p>
            <a:endParaRPr lang="fr-FR" dirty="0"/>
          </a:p>
        </p:txBody>
      </p:sp>
      <p:sp>
        <p:nvSpPr>
          <p:cNvPr id="21" name="ZoneTexte 20">
            <a:extLst>
              <a:ext uri="{FF2B5EF4-FFF2-40B4-BE49-F238E27FC236}">
                <a16:creationId xmlns:a16="http://schemas.microsoft.com/office/drawing/2014/main" id="{66833213-E31D-4801-8F5A-2E59B956D2CB}"/>
              </a:ext>
            </a:extLst>
          </p:cNvPr>
          <p:cNvSpPr txBox="1"/>
          <p:nvPr/>
        </p:nvSpPr>
        <p:spPr>
          <a:xfrm>
            <a:off x="842003"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Repository</a:t>
            </a:r>
          </a:p>
        </p:txBody>
      </p:sp>
      <p:pic>
        <p:nvPicPr>
          <p:cNvPr id="22" name="Graphique 21" descr="Base de données avec un remplissage uni">
            <a:extLst>
              <a:ext uri="{FF2B5EF4-FFF2-40B4-BE49-F238E27FC236}">
                <a16:creationId xmlns:a16="http://schemas.microsoft.com/office/drawing/2014/main" id="{B90E84A8-C4F6-4704-A17A-D6EA1E8F4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75" y="2777778"/>
            <a:ext cx="914400" cy="914400"/>
          </a:xfrm>
          <a:prstGeom prst="rect">
            <a:avLst/>
          </a:prstGeom>
        </p:spPr>
      </p:pic>
      <p:sp>
        <p:nvSpPr>
          <p:cNvPr id="23" name="Flèche : droite 22">
            <a:extLst>
              <a:ext uri="{FF2B5EF4-FFF2-40B4-BE49-F238E27FC236}">
                <a16:creationId xmlns:a16="http://schemas.microsoft.com/office/drawing/2014/main" id="{FCB91066-9BC3-4461-B5AC-36F922F04925}"/>
              </a:ext>
            </a:extLst>
          </p:cNvPr>
          <p:cNvSpPr/>
          <p:nvPr/>
        </p:nvSpPr>
        <p:spPr>
          <a:xfrm>
            <a:off x="2236547" y="3010040"/>
            <a:ext cx="1335910"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descr="Écran avec un remplissage uni">
            <a:extLst>
              <a:ext uri="{FF2B5EF4-FFF2-40B4-BE49-F238E27FC236}">
                <a16:creationId xmlns:a16="http://schemas.microsoft.com/office/drawing/2014/main" id="{D03F3873-27D4-47EF-BC8C-EAF062C41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0966" y="2683906"/>
            <a:ext cx="914400" cy="914400"/>
          </a:xfrm>
          <a:prstGeom prst="rect">
            <a:avLst/>
          </a:prstGeom>
        </p:spPr>
      </p:pic>
      <p:pic>
        <p:nvPicPr>
          <p:cNvPr id="30" name="Graphique 29" descr="Écran avec un remplissage uni">
            <a:extLst>
              <a:ext uri="{FF2B5EF4-FFF2-40B4-BE49-F238E27FC236}">
                <a16:creationId xmlns:a16="http://schemas.microsoft.com/office/drawing/2014/main" id="{1249D9AF-690F-49AB-BC14-630DBE036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6948" y="2683906"/>
            <a:ext cx="914400" cy="914400"/>
          </a:xfrm>
          <a:prstGeom prst="rect">
            <a:avLst/>
          </a:prstGeom>
        </p:spPr>
      </p:pic>
      <p:sp>
        <p:nvSpPr>
          <p:cNvPr id="33" name="ZoneTexte 32">
            <a:extLst>
              <a:ext uri="{FF2B5EF4-FFF2-40B4-BE49-F238E27FC236}">
                <a16:creationId xmlns:a16="http://schemas.microsoft.com/office/drawing/2014/main" id="{E4E0DA86-6C9F-421A-9734-4F748C4D28B1}"/>
              </a:ext>
            </a:extLst>
          </p:cNvPr>
          <p:cNvSpPr txBox="1"/>
          <p:nvPr/>
        </p:nvSpPr>
        <p:spPr>
          <a:xfrm>
            <a:off x="4060894" y="3668531"/>
            <a:ext cx="1394544" cy="307777"/>
          </a:xfrm>
          <a:prstGeom prst="rect">
            <a:avLst/>
          </a:prstGeom>
          <a:noFill/>
        </p:spPr>
        <p:txBody>
          <a:bodyPr wrap="square" rtlCol="0">
            <a:spAutoFit/>
          </a:bodyPr>
          <a:lstStyle/>
          <a:p>
            <a:pPr algn="ctr"/>
            <a:r>
              <a:rPr lang="fr-FR" sz="1400" dirty="0">
                <a:latin typeface="Barlow Light" panose="00000400000000000000" pitchFamily="2" charset="0"/>
              </a:rPr>
              <a:t>Recette</a:t>
            </a:r>
          </a:p>
        </p:txBody>
      </p:sp>
      <p:sp>
        <p:nvSpPr>
          <p:cNvPr id="38" name="ZoneTexte 37">
            <a:extLst>
              <a:ext uri="{FF2B5EF4-FFF2-40B4-BE49-F238E27FC236}">
                <a16:creationId xmlns:a16="http://schemas.microsoft.com/office/drawing/2014/main" id="{1FA0FFF3-476C-4B42-9C0D-7668D7498D54}"/>
              </a:ext>
            </a:extLst>
          </p:cNvPr>
          <p:cNvSpPr txBox="1"/>
          <p:nvPr/>
        </p:nvSpPr>
        <p:spPr>
          <a:xfrm>
            <a:off x="5636876" y="3668530"/>
            <a:ext cx="1394544" cy="307777"/>
          </a:xfrm>
          <a:prstGeom prst="rect">
            <a:avLst/>
          </a:prstGeom>
          <a:noFill/>
        </p:spPr>
        <p:txBody>
          <a:bodyPr wrap="square" rtlCol="0">
            <a:spAutoFit/>
          </a:bodyPr>
          <a:lstStyle/>
          <a:p>
            <a:pPr algn="ctr"/>
            <a:r>
              <a:rPr lang="fr-FR" sz="1400" dirty="0">
                <a:latin typeface="Barlow Light" panose="00000400000000000000" pitchFamily="2" charset="0"/>
              </a:rPr>
              <a:t>Pré prod</a:t>
            </a:r>
          </a:p>
        </p:txBody>
      </p:sp>
      <p:sp>
        <p:nvSpPr>
          <p:cNvPr id="5" name="Rectangle 4">
            <a:extLst>
              <a:ext uri="{FF2B5EF4-FFF2-40B4-BE49-F238E27FC236}">
                <a16:creationId xmlns:a16="http://schemas.microsoft.com/office/drawing/2014/main" id="{67060271-05E6-4319-8A32-48244E5DF383}"/>
              </a:ext>
            </a:extLst>
          </p:cNvPr>
          <p:cNvSpPr/>
          <p:nvPr/>
        </p:nvSpPr>
        <p:spPr>
          <a:xfrm>
            <a:off x="3741682" y="2554013"/>
            <a:ext cx="3584028" cy="1534512"/>
          </a:xfrm>
          <a:prstGeom prst="rect">
            <a:avLst/>
          </a:prstGeom>
          <a:noFill/>
          <a:ln w="3810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51BD9671-2349-43D6-85F6-78475F17C0F0}"/>
              </a:ext>
            </a:extLst>
          </p:cNvPr>
          <p:cNvSpPr txBox="1"/>
          <p:nvPr/>
        </p:nvSpPr>
        <p:spPr>
          <a:xfrm>
            <a:off x="3676696" y="2064962"/>
            <a:ext cx="3920359" cy="338554"/>
          </a:xfrm>
          <a:prstGeom prst="rect">
            <a:avLst/>
          </a:prstGeom>
          <a:noFill/>
          <a:ln>
            <a:solidFill>
              <a:schemeClr val="accent3"/>
            </a:solidFill>
          </a:ln>
        </p:spPr>
        <p:txBody>
          <a:bodyPr wrap="square" rtlCol="0">
            <a:spAutoFit/>
          </a:bodyPr>
          <a:lstStyle/>
          <a:p>
            <a:r>
              <a:rPr lang="fr-FR" sz="1600" b="1" dirty="0">
                <a:solidFill>
                  <a:schemeClr val="accent3"/>
                </a:solidFill>
                <a:latin typeface="Barlow Light" panose="00000400000000000000" pitchFamily="2" charset="0"/>
              </a:rPr>
              <a:t>Test sur différents environnements</a:t>
            </a:r>
          </a:p>
        </p:txBody>
      </p:sp>
      <p:sp>
        <p:nvSpPr>
          <p:cNvPr id="39" name="Flèche : droite 38">
            <a:extLst>
              <a:ext uri="{FF2B5EF4-FFF2-40B4-BE49-F238E27FC236}">
                <a16:creationId xmlns:a16="http://schemas.microsoft.com/office/drawing/2014/main" id="{4D193C35-E0D7-468A-AE27-1AAB26797CC7}"/>
              </a:ext>
            </a:extLst>
          </p:cNvPr>
          <p:cNvSpPr/>
          <p:nvPr/>
        </p:nvSpPr>
        <p:spPr>
          <a:xfrm>
            <a:off x="7563630" y="3010040"/>
            <a:ext cx="1571923" cy="449875"/>
          </a:xfrm>
          <a:prstGeom prst="rightArrow">
            <a:avLst>
              <a:gd name="adj1" fmla="val 50000"/>
              <a:gd name="adj2" fmla="val 60048"/>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Graphique 40" descr="Écran avec un remplissage uni">
            <a:extLst>
              <a:ext uri="{FF2B5EF4-FFF2-40B4-BE49-F238E27FC236}">
                <a16:creationId xmlns:a16="http://schemas.microsoft.com/office/drawing/2014/main" id="{AACB1171-187F-4E78-982D-6E7E971A3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6917" y="2683906"/>
            <a:ext cx="914400" cy="914400"/>
          </a:xfrm>
          <a:prstGeom prst="rect">
            <a:avLst/>
          </a:prstGeom>
        </p:spPr>
      </p:pic>
      <p:sp>
        <p:nvSpPr>
          <p:cNvPr id="42" name="ZoneTexte 41">
            <a:extLst>
              <a:ext uri="{FF2B5EF4-FFF2-40B4-BE49-F238E27FC236}">
                <a16:creationId xmlns:a16="http://schemas.microsoft.com/office/drawing/2014/main" id="{099DB9AC-7797-4763-A36C-DE63A18CCF8E}"/>
              </a:ext>
            </a:extLst>
          </p:cNvPr>
          <p:cNvSpPr txBox="1"/>
          <p:nvPr/>
        </p:nvSpPr>
        <p:spPr>
          <a:xfrm>
            <a:off x="9220904" y="3668529"/>
            <a:ext cx="1394544" cy="307777"/>
          </a:xfrm>
          <a:prstGeom prst="rect">
            <a:avLst/>
          </a:prstGeom>
          <a:noFill/>
        </p:spPr>
        <p:txBody>
          <a:bodyPr wrap="square" rtlCol="0">
            <a:spAutoFit/>
          </a:bodyPr>
          <a:lstStyle/>
          <a:p>
            <a:pPr algn="ctr"/>
            <a:r>
              <a:rPr lang="fr-FR" sz="1400" dirty="0">
                <a:latin typeface="Barlow Light" panose="00000400000000000000" pitchFamily="2" charset="0"/>
              </a:rPr>
              <a:t>Production</a:t>
            </a:r>
          </a:p>
        </p:txBody>
      </p:sp>
      <p:pic>
        <p:nvPicPr>
          <p:cNvPr id="43" name="Graphique 42" descr="Inventaire avec un remplissage uni">
            <a:extLst>
              <a:ext uri="{FF2B5EF4-FFF2-40B4-BE49-F238E27FC236}">
                <a16:creationId xmlns:a16="http://schemas.microsoft.com/office/drawing/2014/main" id="{8442D3C9-3A48-41F1-A491-A99780D88C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9278" y="2111368"/>
            <a:ext cx="525981" cy="525981"/>
          </a:xfrm>
          <a:prstGeom prst="rect">
            <a:avLst/>
          </a:prstGeom>
        </p:spPr>
      </p:pic>
      <p:sp>
        <p:nvSpPr>
          <p:cNvPr id="44" name="ZoneTexte 43">
            <a:extLst>
              <a:ext uri="{FF2B5EF4-FFF2-40B4-BE49-F238E27FC236}">
                <a16:creationId xmlns:a16="http://schemas.microsoft.com/office/drawing/2014/main" id="{FE14AF12-44BC-4241-BDF4-A194B7384A80}"/>
              </a:ext>
            </a:extLst>
          </p:cNvPr>
          <p:cNvSpPr txBox="1"/>
          <p:nvPr/>
        </p:nvSpPr>
        <p:spPr>
          <a:xfrm>
            <a:off x="7504997" y="2564004"/>
            <a:ext cx="1394544" cy="523220"/>
          </a:xfrm>
          <a:prstGeom prst="rect">
            <a:avLst/>
          </a:prstGeom>
          <a:noFill/>
        </p:spPr>
        <p:txBody>
          <a:bodyPr wrap="square" rtlCol="0">
            <a:spAutoFit/>
          </a:bodyPr>
          <a:lstStyle/>
          <a:p>
            <a:pPr algn="ctr"/>
            <a:r>
              <a:rPr lang="fr-FR" sz="1400" dirty="0">
                <a:latin typeface="Barlow Light" panose="00000400000000000000" pitchFamily="2" charset="0"/>
              </a:rPr>
              <a:t>Nouvelles fonctionnalités</a:t>
            </a:r>
          </a:p>
        </p:txBody>
      </p:sp>
      <p:sp>
        <p:nvSpPr>
          <p:cNvPr id="45" name="Flèche : droite 44">
            <a:extLst>
              <a:ext uri="{FF2B5EF4-FFF2-40B4-BE49-F238E27FC236}">
                <a16:creationId xmlns:a16="http://schemas.microsoft.com/office/drawing/2014/main" id="{58D65FD6-73B6-424C-8A11-5D946B2199DA}"/>
              </a:ext>
            </a:extLst>
          </p:cNvPr>
          <p:cNvSpPr/>
          <p:nvPr/>
        </p:nvSpPr>
        <p:spPr>
          <a:xfrm>
            <a:off x="2236547" y="4454485"/>
            <a:ext cx="6899006" cy="563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atin typeface="Barlow Light" panose="00000400000000000000" pitchFamily="2" charset="0"/>
              </a:rPr>
              <a:t>Pipeline automatisée</a:t>
            </a:r>
          </a:p>
        </p:txBody>
      </p:sp>
      <p:sp>
        <p:nvSpPr>
          <p:cNvPr id="46" name="ZoneTexte 45">
            <a:extLst>
              <a:ext uri="{FF2B5EF4-FFF2-40B4-BE49-F238E27FC236}">
                <a16:creationId xmlns:a16="http://schemas.microsoft.com/office/drawing/2014/main" id="{28217BE0-AC3B-4085-9D26-AF164C9BB86F}"/>
              </a:ext>
            </a:extLst>
          </p:cNvPr>
          <p:cNvSpPr txBox="1"/>
          <p:nvPr/>
        </p:nvSpPr>
        <p:spPr>
          <a:xfrm>
            <a:off x="558841" y="5333316"/>
            <a:ext cx="10867442" cy="923330"/>
          </a:xfrm>
          <a:prstGeom prst="rect">
            <a:avLst/>
          </a:prstGeom>
          <a:noFill/>
        </p:spPr>
        <p:txBody>
          <a:bodyPr wrap="square">
            <a:spAutoFit/>
          </a:bodyPr>
          <a:lstStyle/>
          <a:p>
            <a:pPr algn="just"/>
            <a:r>
              <a:rPr lang="fr-FR" b="1" dirty="0">
                <a:latin typeface="Barlow Light" panose="00000400000000000000" pitchFamily="2" charset="0"/>
              </a:rPr>
              <a:t>Le déploiement continu (</a:t>
            </a:r>
            <a:r>
              <a:rPr lang="fr-FR" b="1" dirty="0" err="1">
                <a:latin typeface="Barlow Light" panose="00000400000000000000" pitchFamily="2" charset="0"/>
              </a:rPr>
              <a:t>Continuous</a:t>
            </a:r>
            <a:r>
              <a:rPr lang="fr-FR" b="1" dirty="0">
                <a:latin typeface="Barlow Light" panose="00000400000000000000" pitchFamily="2" charset="0"/>
              </a:rPr>
              <a:t> </a:t>
            </a:r>
            <a:r>
              <a:rPr lang="fr-FR" b="1" dirty="0" err="1">
                <a:latin typeface="Barlow Light" panose="00000400000000000000" pitchFamily="2" charset="0"/>
              </a:rPr>
              <a:t>Deployment</a:t>
            </a:r>
            <a:r>
              <a:rPr lang="fr-FR" b="1" dirty="0">
                <a:latin typeface="Barlow Light" panose="00000400000000000000" pitchFamily="2" charset="0"/>
              </a:rPr>
              <a:t>, CD) </a:t>
            </a:r>
            <a:r>
              <a:rPr lang="fr-FR" dirty="0">
                <a:latin typeface="Barlow Light" panose="00000400000000000000" pitchFamily="2" charset="0"/>
              </a:rPr>
              <a:t>est un processus de publication de logiciels utilisant des tests automatisés pour valider que toutes les modifications apportées à une base de code sont exactes et prêtes à être déployées de manière autonome dans un environnement de production.</a:t>
            </a:r>
          </a:p>
        </p:txBody>
      </p:sp>
    </p:spTree>
    <p:extLst>
      <p:ext uri="{BB962C8B-B14F-4D97-AF65-F5344CB8AC3E}">
        <p14:creationId xmlns:p14="http://schemas.microsoft.com/office/powerpoint/2010/main" val="797842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Déploiement du modèle en production : La pipeline CI/CD/CT</a:t>
            </a:r>
          </a:p>
          <a:p>
            <a:endParaRPr lang="fr-FR" dirty="0"/>
          </a:p>
        </p:txBody>
      </p:sp>
      <p:grpSp>
        <p:nvGrpSpPr>
          <p:cNvPr id="54" name="Groupe 53">
            <a:extLst>
              <a:ext uri="{FF2B5EF4-FFF2-40B4-BE49-F238E27FC236}">
                <a16:creationId xmlns:a16="http://schemas.microsoft.com/office/drawing/2014/main" id="{B890EAB2-ECD4-4E95-87E7-D61CC0992A80}"/>
              </a:ext>
            </a:extLst>
          </p:cNvPr>
          <p:cNvGrpSpPr/>
          <p:nvPr/>
        </p:nvGrpSpPr>
        <p:grpSpPr>
          <a:xfrm>
            <a:off x="388155" y="1695756"/>
            <a:ext cx="11415689" cy="4841677"/>
            <a:chOff x="515007" y="1727288"/>
            <a:chExt cx="10636469" cy="5866436"/>
          </a:xfrm>
        </p:grpSpPr>
        <p:sp>
          <p:nvSpPr>
            <p:cNvPr id="2" name="Ellipse 1">
              <a:extLst>
                <a:ext uri="{FF2B5EF4-FFF2-40B4-BE49-F238E27FC236}">
                  <a16:creationId xmlns:a16="http://schemas.microsoft.com/office/drawing/2014/main" id="{3AFC7E27-CA25-42F4-AE59-E1BA065CDF46}"/>
                </a:ext>
              </a:extLst>
            </p:cNvPr>
            <p:cNvSpPr/>
            <p:nvPr/>
          </p:nvSpPr>
          <p:spPr>
            <a:xfrm>
              <a:off x="515007" y="1727288"/>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Développement/ Expérimentation</a:t>
              </a:r>
            </a:p>
          </p:txBody>
        </p:sp>
        <p:sp>
          <p:nvSpPr>
            <p:cNvPr id="24" name="Rectangle 23">
              <a:extLst>
                <a:ext uri="{FF2B5EF4-FFF2-40B4-BE49-F238E27FC236}">
                  <a16:creationId xmlns:a16="http://schemas.microsoft.com/office/drawing/2014/main" id="{643C6EE4-1270-476E-B3A7-9BE257BD4920}"/>
                </a:ext>
              </a:extLst>
            </p:cNvPr>
            <p:cNvSpPr/>
            <p:nvPr/>
          </p:nvSpPr>
          <p:spPr>
            <a:xfrm>
              <a:off x="515007" y="269327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Code Source</a:t>
              </a:r>
            </a:p>
          </p:txBody>
        </p:sp>
        <p:sp>
          <p:nvSpPr>
            <p:cNvPr id="25" name="Ellipse 24">
              <a:extLst>
                <a:ext uri="{FF2B5EF4-FFF2-40B4-BE49-F238E27FC236}">
                  <a16:creationId xmlns:a16="http://schemas.microsoft.com/office/drawing/2014/main" id="{E1FD610D-F03F-4CEC-A924-E04D451850D0}"/>
                </a:ext>
              </a:extLst>
            </p:cNvPr>
            <p:cNvSpPr/>
            <p:nvPr/>
          </p:nvSpPr>
          <p:spPr>
            <a:xfrm>
              <a:off x="2779987" y="269327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d’intégration continue</a:t>
              </a:r>
            </a:p>
          </p:txBody>
        </p:sp>
        <p:sp>
          <p:nvSpPr>
            <p:cNvPr id="26" name="Rectangle 25">
              <a:extLst>
                <a:ext uri="{FF2B5EF4-FFF2-40B4-BE49-F238E27FC236}">
                  <a16:creationId xmlns:a16="http://schemas.microsoft.com/office/drawing/2014/main" id="{C2241643-F9BB-450A-B0B2-084D80BAA7D6}"/>
                </a:ext>
              </a:extLst>
            </p:cNvPr>
            <p:cNvSpPr/>
            <p:nvPr/>
          </p:nvSpPr>
          <p:spPr>
            <a:xfrm>
              <a:off x="2779987" y="3749566"/>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Packages et artéfacts</a:t>
              </a:r>
            </a:p>
          </p:txBody>
        </p:sp>
        <p:sp>
          <p:nvSpPr>
            <p:cNvPr id="27" name="Ellipse 26">
              <a:extLst>
                <a:ext uri="{FF2B5EF4-FFF2-40B4-BE49-F238E27FC236}">
                  <a16:creationId xmlns:a16="http://schemas.microsoft.com/office/drawing/2014/main" id="{E5AE71A1-3246-4307-8197-C0399783984F}"/>
                </a:ext>
              </a:extLst>
            </p:cNvPr>
            <p:cNvSpPr/>
            <p:nvPr/>
          </p:nvSpPr>
          <p:spPr>
            <a:xfrm>
              <a:off x="5023945" y="3749566"/>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livraison continue</a:t>
              </a:r>
            </a:p>
          </p:txBody>
        </p:sp>
        <p:sp>
          <p:nvSpPr>
            <p:cNvPr id="28" name="Rectangle 27">
              <a:extLst>
                <a:ext uri="{FF2B5EF4-FFF2-40B4-BE49-F238E27FC236}">
                  <a16:creationId xmlns:a16="http://schemas.microsoft.com/office/drawing/2014/main" id="{3090898B-091F-4B35-849F-0AEA398431BE}"/>
                </a:ext>
              </a:extLst>
            </p:cNvPr>
            <p:cNvSpPr/>
            <p:nvPr/>
          </p:nvSpPr>
          <p:spPr>
            <a:xfrm>
              <a:off x="5023945" y="4795345"/>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latin typeface="Barlow Light" panose="00000400000000000000" pitchFamily="2" charset="0"/>
                </a:rPr>
                <a:t>Pipeline automatisée</a:t>
              </a:r>
            </a:p>
          </p:txBody>
        </p:sp>
        <p:sp>
          <p:nvSpPr>
            <p:cNvPr id="29" name="Ellipse 28">
              <a:extLst>
                <a:ext uri="{FF2B5EF4-FFF2-40B4-BE49-F238E27FC236}">
                  <a16:creationId xmlns:a16="http://schemas.microsoft.com/office/drawing/2014/main" id="{7AA08D28-A449-4668-935E-87CAE78D8F5C}"/>
                </a:ext>
              </a:extLst>
            </p:cNvPr>
            <p:cNvSpPr/>
            <p:nvPr/>
          </p:nvSpPr>
          <p:spPr>
            <a:xfrm>
              <a:off x="7288925" y="4795345"/>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entraînement continu</a:t>
              </a:r>
            </a:p>
          </p:txBody>
        </p:sp>
        <p:sp>
          <p:nvSpPr>
            <p:cNvPr id="31" name="Rectangle 30">
              <a:extLst>
                <a:ext uri="{FF2B5EF4-FFF2-40B4-BE49-F238E27FC236}">
                  <a16:creationId xmlns:a16="http://schemas.microsoft.com/office/drawing/2014/main" id="{DCD1C630-5CFE-4F99-A9D4-8EA4DEC8558C}"/>
                </a:ext>
              </a:extLst>
            </p:cNvPr>
            <p:cNvSpPr/>
            <p:nvPr/>
          </p:nvSpPr>
          <p:spPr>
            <a:xfrm>
              <a:off x="7793421" y="3875690"/>
              <a:ext cx="719958" cy="609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a:solidFill>
                    <a:schemeClr val="tx1"/>
                  </a:solidFill>
                  <a:latin typeface="Barlow Light" panose="00000400000000000000" pitchFamily="2" charset="0"/>
                </a:rPr>
                <a:t>Nouvelle donnée</a:t>
              </a:r>
            </a:p>
          </p:txBody>
        </p:sp>
        <p:sp>
          <p:nvSpPr>
            <p:cNvPr id="32" name="Rectangle 31">
              <a:extLst>
                <a:ext uri="{FF2B5EF4-FFF2-40B4-BE49-F238E27FC236}">
                  <a16:creationId xmlns:a16="http://schemas.microsoft.com/office/drawing/2014/main" id="{3A10C730-0971-4CBA-BC2A-5FA1061CC717}"/>
                </a:ext>
              </a:extLst>
            </p:cNvPr>
            <p:cNvSpPr/>
            <p:nvPr/>
          </p:nvSpPr>
          <p:spPr>
            <a:xfrm>
              <a:off x="7288925" y="5841124"/>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Modèle entraîné</a:t>
              </a:r>
            </a:p>
          </p:txBody>
        </p:sp>
        <p:sp>
          <p:nvSpPr>
            <p:cNvPr id="34" name="Ellipse 33">
              <a:extLst>
                <a:ext uri="{FF2B5EF4-FFF2-40B4-BE49-F238E27FC236}">
                  <a16:creationId xmlns:a16="http://schemas.microsoft.com/office/drawing/2014/main" id="{485F6D56-4CB9-4F03-9733-633948866E21}"/>
                </a:ext>
              </a:extLst>
            </p:cNvPr>
            <p:cNvSpPr/>
            <p:nvPr/>
          </p:nvSpPr>
          <p:spPr>
            <a:xfrm>
              <a:off x="9427780" y="5841124"/>
              <a:ext cx="1723696" cy="73572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100" dirty="0">
                  <a:solidFill>
                    <a:schemeClr val="tx1"/>
                  </a:solidFill>
                  <a:latin typeface="Barlow Light" panose="00000400000000000000" pitchFamily="2" charset="0"/>
                </a:rPr>
                <a:t>Pipeline déploiement continu</a:t>
              </a:r>
            </a:p>
          </p:txBody>
        </p:sp>
        <p:sp>
          <p:nvSpPr>
            <p:cNvPr id="35" name="Rectangle 34">
              <a:extLst>
                <a:ext uri="{FF2B5EF4-FFF2-40B4-BE49-F238E27FC236}">
                  <a16:creationId xmlns:a16="http://schemas.microsoft.com/office/drawing/2014/main" id="{46136DFE-FF0F-4412-BC23-B453EE3BB3BB}"/>
                </a:ext>
              </a:extLst>
            </p:cNvPr>
            <p:cNvSpPr/>
            <p:nvPr/>
          </p:nvSpPr>
          <p:spPr>
            <a:xfrm>
              <a:off x="9427780" y="6858000"/>
              <a:ext cx="1723696" cy="73572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Barlow Light" panose="00000400000000000000" pitchFamily="2" charset="0"/>
                </a:rPr>
                <a:t>Environnement de production</a:t>
              </a:r>
            </a:p>
          </p:txBody>
        </p:sp>
        <p:cxnSp>
          <p:nvCxnSpPr>
            <p:cNvPr id="12" name="Connecteur droit avec flèche 11">
              <a:extLst>
                <a:ext uri="{FF2B5EF4-FFF2-40B4-BE49-F238E27FC236}">
                  <a16:creationId xmlns:a16="http://schemas.microsoft.com/office/drawing/2014/main" id="{B0E34896-88D5-43B3-9181-A19339189084}"/>
                </a:ext>
              </a:extLst>
            </p:cNvPr>
            <p:cNvCxnSpPr>
              <a:stCxn id="2" idx="4"/>
              <a:endCxn id="24" idx="0"/>
            </p:cNvCxnSpPr>
            <p:nvPr/>
          </p:nvCxnSpPr>
          <p:spPr>
            <a:xfrm>
              <a:off x="1376855" y="2463012"/>
              <a:ext cx="0" cy="230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CDBCD48-6B27-4473-8D0E-55D4CA9A2E82}"/>
                </a:ext>
              </a:extLst>
            </p:cNvPr>
            <p:cNvCxnSpPr>
              <a:stCxn id="24" idx="3"/>
              <a:endCxn id="25" idx="2"/>
            </p:cNvCxnSpPr>
            <p:nvPr/>
          </p:nvCxnSpPr>
          <p:spPr>
            <a:xfrm>
              <a:off x="2238703" y="3061138"/>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a:extLst>
                <a:ext uri="{FF2B5EF4-FFF2-40B4-BE49-F238E27FC236}">
                  <a16:creationId xmlns:a16="http://schemas.microsoft.com/office/drawing/2014/main" id="{C56A46E9-FBB5-4201-9184-A1EF2444A116}"/>
                </a:ext>
              </a:extLst>
            </p:cNvPr>
            <p:cNvCxnSpPr>
              <a:stCxn id="25" idx="4"/>
              <a:endCxn id="26" idx="0"/>
            </p:cNvCxnSpPr>
            <p:nvPr/>
          </p:nvCxnSpPr>
          <p:spPr>
            <a:xfrm>
              <a:off x="3641835" y="3429000"/>
              <a:ext cx="0" cy="320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8150093C-223A-41EF-A0DE-92436A23C5D5}"/>
                </a:ext>
              </a:extLst>
            </p:cNvPr>
            <p:cNvCxnSpPr>
              <a:stCxn id="26" idx="3"/>
              <a:endCxn id="27" idx="2"/>
            </p:cNvCxnSpPr>
            <p:nvPr/>
          </p:nvCxnSpPr>
          <p:spPr>
            <a:xfrm>
              <a:off x="4503683" y="4117428"/>
              <a:ext cx="5202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6C903D66-4FE3-4F36-8DB5-4D6683EEAC8D}"/>
                </a:ext>
              </a:extLst>
            </p:cNvPr>
            <p:cNvCxnSpPr>
              <a:stCxn id="27" idx="4"/>
              <a:endCxn id="28" idx="0"/>
            </p:cNvCxnSpPr>
            <p:nvPr/>
          </p:nvCxnSpPr>
          <p:spPr>
            <a:xfrm>
              <a:off x="5885793" y="4485290"/>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a:extLst>
                <a:ext uri="{FF2B5EF4-FFF2-40B4-BE49-F238E27FC236}">
                  <a16:creationId xmlns:a16="http://schemas.microsoft.com/office/drawing/2014/main" id="{994C03D7-39BC-4F3C-9FC6-AD8BE568CD3D}"/>
                </a:ext>
              </a:extLst>
            </p:cNvPr>
            <p:cNvCxnSpPr>
              <a:stCxn id="28" idx="3"/>
              <a:endCxn id="29" idx="2"/>
            </p:cNvCxnSpPr>
            <p:nvPr/>
          </p:nvCxnSpPr>
          <p:spPr>
            <a:xfrm>
              <a:off x="6747641" y="5163207"/>
              <a:ext cx="541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eur droit avec flèche 46">
              <a:extLst>
                <a:ext uri="{FF2B5EF4-FFF2-40B4-BE49-F238E27FC236}">
                  <a16:creationId xmlns:a16="http://schemas.microsoft.com/office/drawing/2014/main" id="{A97C691F-569C-45C5-8958-09001666D3F0}"/>
                </a:ext>
              </a:extLst>
            </p:cNvPr>
            <p:cNvCxnSpPr>
              <a:stCxn id="31" idx="2"/>
              <a:endCxn id="29" idx="0"/>
            </p:cNvCxnSpPr>
            <p:nvPr/>
          </p:nvCxnSpPr>
          <p:spPr>
            <a:xfrm flipH="1">
              <a:off x="8150773" y="4485290"/>
              <a:ext cx="2627"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8DF12A8E-8682-4737-8AFF-C1045467C00F}"/>
                </a:ext>
              </a:extLst>
            </p:cNvPr>
            <p:cNvCxnSpPr>
              <a:stCxn id="29" idx="4"/>
              <a:endCxn id="32" idx="0"/>
            </p:cNvCxnSpPr>
            <p:nvPr/>
          </p:nvCxnSpPr>
          <p:spPr>
            <a:xfrm>
              <a:off x="8150773" y="5531069"/>
              <a:ext cx="0" cy="310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necteur droit avec flèche 50">
              <a:extLst>
                <a:ext uri="{FF2B5EF4-FFF2-40B4-BE49-F238E27FC236}">
                  <a16:creationId xmlns:a16="http://schemas.microsoft.com/office/drawing/2014/main" id="{D541F161-CD94-406E-98B6-AB0AFD528566}"/>
                </a:ext>
              </a:extLst>
            </p:cNvPr>
            <p:cNvCxnSpPr>
              <a:stCxn id="32" idx="3"/>
              <a:endCxn id="34" idx="2"/>
            </p:cNvCxnSpPr>
            <p:nvPr/>
          </p:nvCxnSpPr>
          <p:spPr>
            <a:xfrm>
              <a:off x="9012621" y="6208986"/>
              <a:ext cx="415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eur droit avec flèche 52">
              <a:extLst>
                <a:ext uri="{FF2B5EF4-FFF2-40B4-BE49-F238E27FC236}">
                  <a16:creationId xmlns:a16="http://schemas.microsoft.com/office/drawing/2014/main" id="{0D722850-3684-4F39-A3DB-9D4678EFD09D}"/>
                </a:ext>
              </a:extLst>
            </p:cNvPr>
            <p:cNvCxnSpPr>
              <a:stCxn id="34" idx="4"/>
              <a:endCxn id="35" idx="0"/>
            </p:cNvCxnSpPr>
            <p:nvPr/>
          </p:nvCxnSpPr>
          <p:spPr>
            <a:xfrm>
              <a:off x="10289628" y="6576848"/>
              <a:ext cx="0" cy="281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99139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Les types de déploiement</a:t>
            </a:r>
          </a:p>
          <a:p>
            <a:endParaRPr lang="fr-FR" dirty="0"/>
          </a:p>
        </p:txBody>
      </p:sp>
      <p:sp>
        <p:nvSpPr>
          <p:cNvPr id="37" name="ZoneTexte 36">
            <a:extLst>
              <a:ext uri="{FF2B5EF4-FFF2-40B4-BE49-F238E27FC236}">
                <a16:creationId xmlns:a16="http://schemas.microsoft.com/office/drawing/2014/main" id="{FE63E87F-9487-48FF-B939-24FA171D3512}"/>
              </a:ext>
            </a:extLst>
          </p:cNvPr>
          <p:cNvSpPr txBox="1"/>
          <p:nvPr/>
        </p:nvSpPr>
        <p:spPr>
          <a:xfrm>
            <a:off x="416484" y="1574718"/>
            <a:ext cx="11514212" cy="646331"/>
          </a:xfrm>
          <a:prstGeom prst="rect">
            <a:avLst/>
          </a:prstGeom>
          <a:noFill/>
        </p:spPr>
        <p:txBody>
          <a:bodyPr wrap="square">
            <a:spAutoFit/>
          </a:bodyPr>
          <a:lstStyle/>
          <a:p>
            <a:pPr algn="just"/>
            <a:r>
              <a:rPr lang="fr-FR" b="1" dirty="0">
                <a:latin typeface="Barlow Light" panose="00000400000000000000" pitchFamily="2" charset="0"/>
              </a:rPr>
              <a:t>Les types de déploiement </a:t>
            </a:r>
            <a:r>
              <a:rPr lang="fr-FR" dirty="0">
                <a:latin typeface="Barlow Light" panose="00000400000000000000" pitchFamily="2" charset="0"/>
              </a:rPr>
              <a:t>constituent les différents formats sous lesquels un modèle de Machine Learning peut être déployé en production</a:t>
            </a:r>
          </a:p>
        </p:txBody>
      </p:sp>
      <p:sp>
        <p:nvSpPr>
          <p:cNvPr id="13" name="ZoneTexte 12">
            <a:extLst>
              <a:ext uri="{FF2B5EF4-FFF2-40B4-BE49-F238E27FC236}">
                <a16:creationId xmlns:a16="http://schemas.microsoft.com/office/drawing/2014/main" id="{FACCCF8A-EF12-43F2-851A-71372673919C}"/>
              </a:ext>
            </a:extLst>
          </p:cNvPr>
          <p:cNvSpPr txBox="1"/>
          <p:nvPr/>
        </p:nvSpPr>
        <p:spPr>
          <a:xfrm>
            <a:off x="2132806" y="2401478"/>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par lot : </a:t>
            </a:r>
            <a:r>
              <a:rPr lang="fr-FR" sz="1600" dirty="0">
                <a:latin typeface="Barlow Light" panose="00000400000000000000" pitchFamily="2" charset="0"/>
              </a:rPr>
              <a:t>le modèle est déployé en temps réel mais n’accepte que des lots de données en entrée avec une fréquence peu élevée.  Cette technique de déploiement peut s’avérer efficace dans certains scénarios. </a:t>
            </a:r>
          </a:p>
        </p:txBody>
      </p:sp>
      <p:sp>
        <p:nvSpPr>
          <p:cNvPr id="14" name="ZoneTexte 13">
            <a:extLst>
              <a:ext uri="{FF2B5EF4-FFF2-40B4-BE49-F238E27FC236}">
                <a16:creationId xmlns:a16="http://schemas.microsoft.com/office/drawing/2014/main" id="{7D500B5F-48AE-45FF-98B5-87B27F720B9E}"/>
              </a:ext>
            </a:extLst>
          </p:cNvPr>
          <p:cNvSpPr txBox="1"/>
          <p:nvPr/>
        </p:nvSpPr>
        <p:spPr>
          <a:xfrm>
            <a:off x="2132806" y="3552237"/>
            <a:ext cx="9098094" cy="830997"/>
          </a:xfrm>
          <a:prstGeom prst="rect">
            <a:avLst/>
          </a:prstGeom>
          <a:noFill/>
        </p:spPr>
        <p:txBody>
          <a:bodyPr wrap="square">
            <a:spAutoFit/>
          </a:bodyPr>
          <a:lstStyle/>
          <a:p>
            <a:pPr algn="just"/>
            <a:r>
              <a:rPr lang="fr-FR" sz="1600" b="1" dirty="0">
                <a:latin typeface="Barlow Light" panose="00000400000000000000" pitchFamily="2" charset="0"/>
              </a:rPr>
              <a:t>La prédiction temps réel : </a:t>
            </a:r>
            <a:r>
              <a:rPr lang="fr-FR" sz="1600" dirty="0">
                <a:latin typeface="Barlow Light" panose="00000400000000000000" pitchFamily="2" charset="0"/>
              </a:rPr>
              <a:t>le modèle est déployé en temps réel et effectue les prédictions en continu, et au moment même ou l’observation intègre la base de données.  Il est généralement suivi d’une prise de décision suite à cette prédiction.</a:t>
            </a:r>
          </a:p>
        </p:txBody>
      </p:sp>
      <p:sp>
        <p:nvSpPr>
          <p:cNvPr id="15" name="ZoneTexte 14">
            <a:extLst>
              <a:ext uri="{FF2B5EF4-FFF2-40B4-BE49-F238E27FC236}">
                <a16:creationId xmlns:a16="http://schemas.microsoft.com/office/drawing/2014/main" id="{1B10C705-4B90-418D-806E-4031797E1B28}"/>
              </a:ext>
            </a:extLst>
          </p:cNvPr>
          <p:cNvSpPr txBox="1"/>
          <p:nvPr/>
        </p:nvSpPr>
        <p:spPr>
          <a:xfrm>
            <a:off x="2132806" y="4702996"/>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embarqué : </a:t>
            </a:r>
            <a:r>
              <a:rPr lang="fr-FR" sz="1600" dirty="0">
                <a:latin typeface="Barlow Light" panose="00000400000000000000" pitchFamily="2" charset="0"/>
              </a:rPr>
              <a:t>le code du modèle est intégré au code source de l’application.  Ainsi, tout changement au niveau du modèle implique un changement au niveau de l’application.</a:t>
            </a:r>
          </a:p>
        </p:txBody>
      </p:sp>
      <p:sp>
        <p:nvSpPr>
          <p:cNvPr id="16" name="ZoneTexte 15">
            <a:extLst>
              <a:ext uri="{FF2B5EF4-FFF2-40B4-BE49-F238E27FC236}">
                <a16:creationId xmlns:a16="http://schemas.microsoft.com/office/drawing/2014/main" id="{ABD76313-390A-44E6-9A8A-B7CE9AA2955E}"/>
              </a:ext>
            </a:extLst>
          </p:cNvPr>
          <p:cNvSpPr txBox="1"/>
          <p:nvPr/>
        </p:nvSpPr>
        <p:spPr>
          <a:xfrm>
            <a:off x="2132806" y="5607532"/>
            <a:ext cx="9098094" cy="584775"/>
          </a:xfrm>
          <a:prstGeom prst="rect">
            <a:avLst/>
          </a:prstGeom>
          <a:noFill/>
        </p:spPr>
        <p:txBody>
          <a:bodyPr wrap="square">
            <a:spAutoFit/>
          </a:bodyPr>
          <a:lstStyle/>
          <a:p>
            <a:pPr algn="just"/>
            <a:r>
              <a:rPr lang="fr-FR" sz="1600" b="1" dirty="0">
                <a:latin typeface="Barlow Light" panose="00000400000000000000" pitchFamily="2" charset="0"/>
              </a:rPr>
              <a:t>Le modèle « as a service » : </a:t>
            </a:r>
            <a:r>
              <a:rPr lang="fr-FR" sz="1600" dirty="0">
                <a:latin typeface="Barlow Light" panose="00000400000000000000" pitchFamily="2" charset="0"/>
              </a:rPr>
              <a:t> Il s’agit d’exposer un modèle comme un service à part entière, généralement via une API. </a:t>
            </a:r>
          </a:p>
        </p:txBody>
      </p:sp>
      <p:pic>
        <p:nvPicPr>
          <p:cNvPr id="5" name="Image 4">
            <a:extLst>
              <a:ext uri="{FF2B5EF4-FFF2-40B4-BE49-F238E27FC236}">
                <a16:creationId xmlns:a16="http://schemas.microsoft.com/office/drawing/2014/main" id="{D622EAEA-5B70-4157-A47C-456EE424D0AD}"/>
              </a:ext>
            </a:extLst>
          </p:cNvPr>
          <p:cNvPicPr>
            <a:picLocks noChangeAspect="1"/>
          </p:cNvPicPr>
          <p:nvPr/>
        </p:nvPicPr>
        <p:blipFill>
          <a:blip r:embed="rId3"/>
          <a:stretch>
            <a:fillRect/>
          </a:stretch>
        </p:blipFill>
        <p:spPr>
          <a:xfrm>
            <a:off x="1387485" y="2493810"/>
            <a:ext cx="646331" cy="646331"/>
          </a:xfrm>
          <a:prstGeom prst="rect">
            <a:avLst/>
          </a:prstGeom>
        </p:spPr>
      </p:pic>
      <p:pic>
        <p:nvPicPr>
          <p:cNvPr id="6" name="Image 5">
            <a:extLst>
              <a:ext uri="{FF2B5EF4-FFF2-40B4-BE49-F238E27FC236}">
                <a16:creationId xmlns:a16="http://schemas.microsoft.com/office/drawing/2014/main" id="{1FE3F93E-F9D7-481C-9B75-6648F75F5631}"/>
              </a:ext>
            </a:extLst>
          </p:cNvPr>
          <p:cNvPicPr>
            <a:picLocks noChangeAspect="1"/>
          </p:cNvPicPr>
          <p:nvPr/>
        </p:nvPicPr>
        <p:blipFill>
          <a:blip r:embed="rId4"/>
          <a:stretch>
            <a:fillRect/>
          </a:stretch>
        </p:blipFill>
        <p:spPr>
          <a:xfrm>
            <a:off x="1385816" y="3643735"/>
            <a:ext cx="648000" cy="648000"/>
          </a:xfrm>
          <a:prstGeom prst="rect">
            <a:avLst/>
          </a:prstGeom>
        </p:spPr>
      </p:pic>
      <p:pic>
        <p:nvPicPr>
          <p:cNvPr id="7" name="Image 6">
            <a:extLst>
              <a:ext uri="{FF2B5EF4-FFF2-40B4-BE49-F238E27FC236}">
                <a16:creationId xmlns:a16="http://schemas.microsoft.com/office/drawing/2014/main" id="{8EAD1D2B-2DF0-4DCC-8807-9746A1061E12}"/>
              </a:ext>
            </a:extLst>
          </p:cNvPr>
          <p:cNvPicPr>
            <a:picLocks noChangeAspect="1"/>
          </p:cNvPicPr>
          <p:nvPr/>
        </p:nvPicPr>
        <p:blipFill>
          <a:blip r:embed="rId5"/>
          <a:stretch>
            <a:fillRect/>
          </a:stretch>
        </p:blipFill>
        <p:spPr>
          <a:xfrm>
            <a:off x="1385816" y="4671383"/>
            <a:ext cx="648000" cy="648000"/>
          </a:xfrm>
          <a:prstGeom prst="rect">
            <a:avLst/>
          </a:prstGeom>
        </p:spPr>
      </p:pic>
      <p:pic>
        <p:nvPicPr>
          <p:cNvPr id="17" name="Image 16">
            <a:extLst>
              <a:ext uri="{FF2B5EF4-FFF2-40B4-BE49-F238E27FC236}">
                <a16:creationId xmlns:a16="http://schemas.microsoft.com/office/drawing/2014/main" id="{D6D958B8-A901-4B67-98AF-89B0C45399BD}"/>
              </a:ext>
            </a:extLst>
          </p:cNvPr>
          <p:cNvPicPr>
            <a:picLocks noChangeAspect="1"/>
          </p:cNvPicPr>
          <p:nvPr/>
        </p:nvPicPr>
        <p:blipFill>
          <a:blip r:embed="rId6"/>
          <a:stretch>
            <a:fillRect/>
          </a:stretch>
        </p:blipFill>
        <p:spPr>
          <a:xfrm>
            <a:off x="1385816" y="5575919"/>
            <a:ext cx="648000" cy="648000"/>
          </a:xfrm>
          <a:prstGeom prst="rect">
            <a:avLst/>
          </a:prstGeom>
        </p:spPr>
      </p:pic>
    </p:spTree>
    <p:extLst>
      <p:ext uri="{BB962C8B-B14F-4D97-AF65-F5344CB8AC3E}">
        <p14:creationId xmlns:p14="http://schemas.microsoft.com/office/powerpoint/2010/main" val="360578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et boucle de rétroaction</a:t>
            </a:r>
          </a:p>
        </p:txBody>
      </p:sp>
      <p:grpSp>
        <p:nvGrpSpPr>
          <p:cNvPr id="33" name="Groupe 32">
            <a:extLst>
              <a:ext uri="{FF2B5EF4-FFF2-40B4-BE49-F238E27FC236}">
                <a16:creationId xmlns:a16="http://schemas.microsoft.com/office/drawing/2014/main" id="{A8CCAD4B-EF71-42D8-A141-BEF9ACB0EB68}"/>
              </a:ext>
            </a:extLst>
          </p:cNvPr>
          <p:cNvGrpSpPr/>
          <p:nvPr/>
        </p:nvGrpSpPr>
        <p:grpSpPr>
          <a:xfrm>
            <a:off x="1063254" y="1574015"/>
            <a:ext cx="9935737" cy="890246"/>
            <a:chOff x="847492" y="1752593"/>
            <a:chExt cx="10437542" cy="1032097"/>
          </a:xfrm>
        </p:grpSpPr>
        <p:sp>
          <p:nvSpPr>
            <p:cNvPr id="2" name="Rectangle : coins arrondis 1">
              <a:extLst>
                <a:ext uri="{FF2B5EF4-FFF2-40B4-BE49-F238E27FC236}">
                  <a16:creationId xmlns:a16="http://schemas.microsoft.com/office/drawing/2014/main" id="{5E891E96-5DB5-4B8B-A518-44F25116702E}"/>
                </a:ext>
              </a:extLst>
            </p:cNvPr>
            <p:cNvSpPr/>
            <p:nvPr/>
          </p:nvSpPr>
          <p:spPr>
            <a:xfrm>
              <a:off x="847492" y="1756317"/>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Le développement du modèle</a:t>
              </a:r>
            </a:p>
          </p:txBody>
        </p:sp>
        <p:sp>
          <p:nvSpPr>
            <p:cNvPr id="13" name="Rectangle : coins arrondis 12">
              <a:extLst>
                <a:ext uri="{FF2B5EF4-FFF2-40B4-BE49-F238E27FC236}">
                  <a16:creationId xmlns:a16="http://schemas.microsoft.com/office/drawing/2014/main" id="{6D396360-4402-4720-974D-41CD487CB7BC}"/>
                </a:ext>
              </a:extLst>
            </p:cNvPr>
            <p:cNvSpPr/>
            <p:nvPr/>
          </p:nvSpPr>
          <p:spPr>
            <a:xfrm>
              <a:off x="3639014" y="1764353"/>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Préparation de la mise en production</a:t>
              </a:r>
            </a:p>
          </p:txBody>
        </p:sp>
        <p:sp>
          <p:nvSpPr>
            <p:cNvPr id="15" name="Rectangle : coins arrondis 14">
              <a:extLst>
                <a:ext uri="{FF2B5EF4-FFF2-40B4-BE49-F238E27FC236}">
                  <a16:creationId xmlns:a16="http://schemas.microsoft.com/office/drawing/2014/main" id="{63688FCE-15BD-42A9-B108-342DD89836B1}"/>
                </a:ext>
              </a:extLst>
            </p:cNvPr>
            <p:cNvSpPr/>
            <p:nvPr/>
          </p:nvSpPr>
          <p:spPr>
            <a:xfrm>
              <a:off x="6430536" y="1752594"/>
              <a:ext cx="2062976" cy="1020337"/>
            </a:xfrm>
            <a:prstGeom prst="roundRect">
              <a:avLst/>
            </a:prstGeom>
            <a:solidFill>
              <a:schemeClr val="accent5">
                <a:lumMod val="60000"/>
                <a:lumOff val="40000"/>
              </a:schemeClr>
            </a:solidFill>
            <a:ln>
              <a:solidFill>
                <a:schemeClr val="accent5">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Déploiement du modèle en production</a:t>
              </a:r>
            </a:p>
          </p:txBody>
        </p:sp>
        <p:sp>
          <p:nvSpPr>
            <p:cNvPr id="16" name="Rectangle : coins arrondis 15">
              <a:extLst>
                <a:ext uri="{FF2B5EF4-FFF2-40B4-BE49-F238E27FC236}">
                  <a16:creationId xmlns:a16="http://schemas.microsoft.com/office/drawing/2014/main" id="{CE269B0C-13B4-4CA0-BF9D-4075C0304D97}"/>
                </a:ext>
              </a:extLst>
            </p:cNvPr>
            <p:cNvSpPr/>
            <p:nvPr/>
          </p:nvSpPr>
          <p:spPr>
            <a:xfrm>
              <a:off x="9222058" y="1752593"/>
              <a:ext cx="2062976" cy="1020337"/>
            </a:xfrm>
            <a:prstGeom prst="roundRect">
              <a:avLst/>
            </a:prstGeom>
            <a:solidFill>
              <a:schemeClr val="accent5">
                <a:lumMod val="75000"/>
              </a:schemeClr>
            </a:solidFill>
            <a:ln>
              <a:solidFill>
                <a:schemeClr val="accent5">
                  <a:lumMod val="75000"/>
                </a:schemeClr>
              </a:solidFill>
            </a:ln>
            <a:effectLst>
              <a:glow rad="139700">
                <a:schemeClr val="accent5">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Monitoring et boucle de rétroaction</a:t>
              </a:r>
            </a:p>
          </p:txBody>
        </p:sp>
        <p:cxnSp>
          <p:nvCxnSpPr>
            <p:cNvPr id="9" name="Connecteur droit avec flèche 8">
              <a:extLst>
                <a:ext uri="{FF2B5EF4-FFF2-40B4-BE49-F238E27FC236}">
                  <a16:creationId xmlns:a16="http://schemas.microsoft.com/office/drawing/2014/main" id="{BC9F57AA-B031-4B93-B7EE-069950472925}"/>
                </a:ext>
              </a:extLst>
            </p:cNvPr>
            <p:cNvCxnSpPr>
              <a:stCxn id="2" idx="3"/>
              <a:endCxn id="13" idx="1"/>
            </p:cNvCxnSpPr>
            <p:nvPr/>
          </p:nvCxnSpPr>
          <p:spPr>
            <a:xfrm>
              <a:off x="2910468" y="2266486"/>
              <a:ext cx="728546" cy="8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FE564241-1141-4F43-AFCF-E62563C7C64B}"/>
                </a:ext>
              </a:extLst>
            </p:cNvPr>
            <p:cNvCxnSpPr>
              <a:stCxn id="13" idx="3"/>
              <a:endCxn id="15" idx="1"/>
            </p:cNvCxnSpPr>
            <p:nvPr/>
          </p:nvCxnSpPr>
          <p:spPr>
            <a:xfrm flipV="1">
              <a:off x="5701990" y="2262763"/>
              <a:ext cx="728546" cy="11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AB80021-FFF5-4D64-86C2-B5513AD63648}"/>
                </a:ext>
              </a:extLst>
            </p:cNvPr>
            <p:cNvCxnSpPr>
              <a:stCxn id="15" idx="3"/>
              <a:endCxn id="16" idx="1"/>
            </p:cNvCxnSpPr>
            <p:nvPr/>
          </p:nvCxnSpPr>
          <p:spPr>
            <a:xfrm flipV="1">
              <a:off x="8493512" y="2262762"/>
              <a:ext cx="7285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4" name="ZoneTexte 13">
            <a:extLst>
              <a:ext uri="{FF2B5EF4-FFF2-40B4-BE49-F238E27FC236}">
                <a16:creationId xmlns:a16="http://schemas.microsoft.com/office/drawing/2014/main" id="{5BB73A4B-D1FC-4709-8975-1C352525474C}"/>
              </a:ext>
            </a:extLst>
          </p:cNvPr>
          <p:cNvSpPr txBox="1"/>
          <p:nvPr/>
        </p:nvSpPr>
        <p:spPr>
          <a:xfrm>
            <a:off x="716495" y="3159115"/>
            <a:ext cx="5314628" cy="2308324"/>
          </a:xfrm>
          <a:prstGeom prst="rect">
            <a:avLst/>
          </a:prstGeom>
          <a:noFill/>
        </p:spPr>
        <p:txBody>
          <a:bodyPr wrap="square">
            <a:spAutoFit/>
          </a:bodyPr>
          <a:lstStyle/>
          <a:p>
            <a:pPr algn="just"/>
            <a:r>
              <a:rPr lang="fr-FR" sz="1600" b="1" dirty="0">
                <a:latin typeface="Barlow Light" panose="00000400000000000000" pitchFamily="2" charset="0"/>
              </a:rPr>
              <a:t>Monitoring</a:t>
            </a:r>
          </a:p>
          <a:p>
            <a:pPr algn="just"/>
            <a:endParaRPr lang="fr-FR" sz="1600" b="1"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Technique</a:t>
            </a:r>
            <a:r>
              <a:rPr lang="fr-FR" sz="1600" dirty="0">
                <a:latin typeface="Barlow Light" panose="00000400000000000000" pitchFamily="2" charset="0"/>
              </a:rPr>
              <a:t>: il faut s’assurer que le modèle tourne correctement dans l’environnement de production.</a:t>
            </a:r>
          </a:p>
          <a:p>
            <a:pPr marL="285750" indent="-285750" algn="just">
              <a:buFont typeface="Arial" panose="020B0604020202020204" pitchFamily="34" charset="0"/>
              <a:buChar char="•"/>
            </a:pPr>
            <a:endParaRPr lang="fr-FR" sz="1600" dirty="0">
              <a:latin typeface="Barlow Light" panose="00000400000000000000" pitchFamily="2" charset="0"/>
            </a:endParaRPr>
          </a:p>
          <a:p>
            <a:pPr marL="285750" indent="-285750" algn="just">
              <a:buFont typeface="Arial" panose="020B0604020202020204" pitchFamily="34" charset="0"/>
              <a:buChar char="•"/>
            </a:pPr>
            <a:r>
              <a:rPr lang="fr-FR" sz="1600" b="1" dirty="0">
                <a:latin typeface="Barlow Light" panose="00000400000000000000" pitchFamily="2" charset="0"/>
              </a:rPr>
              <a:t>Fonctionnel</a:t>
            </a:r>
            <a:r>
              <a:rPr lang="fr-FR" sz="1600" dirty="0">
                <a:latin typeface="Barlow Light" panose="00000400000000000000" pitchFamily="2" charset="0"/>
              </a:rPr>
              <a:t>: il faut s’assurer que le modèle fonctionne bien sur de nouvelles données et que ses performances ne se dégradent pas avec le temps.</a:t>
            </a:r>
          </a:p>
          <a:p>
            <a:pPr marL="285750" indent="-285750" algn="just">
              <a:buFont typeface="Arial" panose="020B0604020202020204" pitchFamily="34" charset="0"/>
              <a:buChar char="•"/>
            </a:pPr>
            <a:endParaRPr lang="fr-FR" sz="1600" dirty="0">
              <a:latin typeface="Barlow Light" panose="00000400000000000000" pitchFamily="2" charset="0"/>
            </a:endParaRPr>
          </a:p>
        </p:txBody>
      </p:sp>
      <p:sp>
        <p:nvSpPr>
          <p:cNvPr id="17" name="ZoneTexte 16">
            <a:extLst>
              <a:ext uri="{FF2B5EF4-FFF2-40B4-BE49-F238E27FC236}">
                <a16:creationId xmlns:a16="http://schemas.microsoft.com/office/drawing/2014/main" id="{06A7DFEC-6862-4C59-95C1-12EF05D7E2C2}"/>
              </a:ext>
            </a:extLst>
          </p:cNvPr>
          <p:cNvSpPr txBox="1"/>
          <p:nvPr/>
        </p:nvSpPr>
        <p:spPr>
          <a:xfrm>
            <a:off x="6377883" y="3159115"/>
            <a:ext cx="5314628" cy="1815882"/>
          </a:xfrm>
          <a:prstGeom prst="rect">
            <a:avLst/>
          </a:prstGeom>
          <a:noFill/>
        </p:spPr>
        <p:txBody>
          <a:bodyPr wrap="square">
            <a:spAutoFit/>
          </a:bodyPr>
          <a:lstStyle/>
          <a:p>
            <a:pPr algn="just"/>
            <a:r>
              <a:rPr lang="fr-FR" sz="1600" b="1" dirty="0">
                <a:latin typeface="Barlow Light" panose="00000400000000000000" pitchFamily="2" charset="0"/>
              </a:rPr>
              <a:t>Boucle de rétroaction</a:t>
            </a:r>
          </a:p>
          <a:p>
            <a:pPr algn="just"/>
            <a:endParaRPr lang="fr-FR" sz="1600" b="1" dirty="0">
              <a:latin typeface="Barlow Light" panose="00000400000000000000" pitchFamily="2" charset="0"/>
            </a:endParaRPr>
          </a:p>
          <a:p>
            <a:pPr algn="just"/>
            <a:r>
              <a:rPr lang="fr-FR" sz="1600" dirty="0">
                <a:latin typeface="Barlow Light" panose="00000400000000000000" pitchFamily="2" charset="0"/>
              </a:rPr>
              <a:t>Pour un monitoring efficace, il est nécessaire d’implémenter une boucle de rétroaction, qui consiste à transmettre des informations de la production vers la phase d’expérimentation, et puis de définir les actions à prendre.</a:t>
            </a:r>
          </a:p>
        </p:txBody>
      </p:sp>
      <p:sp>
        <p:nvSpPr>
          <p:cNvPr id="19" name="ZoneTexte 18">
            <a:extLst>
              <a:ext uri="{FF2B5EF4-FFF2-40B4-BE49-F238E27FC236}">
                <a16:creationId xmlns:a16="http://schemas.microsoft.com/office/drawing/2014/main" id="{532DC0D6-84FE-4ECC-B0AB-B8C6076C80D4}"/>
              </a:ext>
            </a:extLst>
          </p:cNvPr>
          <p:cNvSpPr txBox="1"/>
          <p:nvPr/>
        </p:nvSpPr>
        <p:spPr>
          <a:xfrm>
            <a:off x="3999139" y="5950767"/>
            <a:ext cx="2932480" cy="338554"/>
          </a:xfrm>
          <a:prstGeom prst="rect">
            <a:avLst/>
          </a:prstGeom>
          <a:noFill/>
        </p:spPr>
        <p:txBody>
          <a:bodyPr wrap="square">
            <a:spAutoFit/>
          </a:bodyPr>
          <a:lstStyle/>
          <a:p>
            <a:pPr algn="just"/>
            <a:r>
              <a:rPr lang="fr-FR" sz="1600" b="1" dirty="0">
                <a:latin typeface="Barlow Light" panose="00000400000000000000" pitchFamily="2" charset="0"/>
              </a:rPr>
              <a:t>Un outil du marché : </a:t>
            </a:r>
            <a:r>
              <a:rPr lang="fr-FR" sz="1600" dirty="0">
                <a:latin typeface="Barlow Light" panose="00000400000000000000" pitchFamily="2" charset="0"/>
              </a:rPr>
              <a:t>Comet ML</a:t>
            </a:r>
          </a:p>
        </p:txBody>
      </p:sp>
      <p:pic>
        <p:nvPicPr>
          <p:cNvPr id="20" name="Image 19">
            <a:extLst>
              <a:ext uri="{FF2B5EF4-FFF2-40B4-BE49-F238E27FC236}">
                <a16:creationId xmlns:a16="http://schemas.microsoft.com/office/drawing/2014/main" id="{0135C9BB-8F86-4DCB-9A28-8535D9C2662C}"/>
              </a:ext>
            </a:extLst>
          </p:cNvPr>
          <p:cNvPicPr>
            <a:picLocks noChangeAspect="1"/>
          </p:cNvPicPr>
          <p:nvPr/>
        </p:nvPicPr>
        <p:blipFill>
          <a:blip r:embed="rId3"/>
          <a:stretch>
            <a:fillRect/>
          </a:stretch>
        </p:blipFill>
        <p:spPr>
          <a:xfrm>
            <a:off x="6931619" y="5899008"/>
            <a:ext cx="766598" cy="442072"/>
          </a:xfrm>
          <a:prstGeom prst="rect">
            <a:avLst/>
          </a:prstGeom>
        </p:spPr>
      </p:pic>
    </p:spTree>
    <p:extLst>
      <p:ext uri="{BB962C8B-B14F-4D97-AF65-F5344CB8AC3E}">
        <p14:creationId xmlns:p14="http://schemas.microsoft.com/office/powerpoint/2010/main" val="4032542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Monitoring des performances</a:t>
            </a:r>
          </a:p>
          <a:p>
            <a:endParaRPr lang="fr-FR" dirty="0"/>
          </a:p>
        </p:txBody>
      </p:sp>
      <p:sp>
        <p:nvSpPr>
          <p:cNvPr id="5" name="ZoneTexte 4">
            <a:extLst>
              <a:ext uri="{FF2B5EF4-FFF2-40B4-BE49-F238E27FC236}">
                <a16:creationId xmlns:a16="http://schemas.microsoft.com/office/drawing/2014/main" id="{C66B2BCE-D03C-4416-B5F0-7CA6DC361AC3}"/>
              </a:ext>
            </a:extLst>
          </p:cNvPr>
          <p:cNvSpPr txBox="1"/>
          <p:nvPr/>
        </p:nvSpPr>
        <p:spPr>
          <a:xfrm>
            <a:off x="914395" y="2879991"/>
            <a:ext cx="2049517" cy="584775"/>
          </a:xfrm>
          <a:prstGeom prst="rect">
            <a:avLst/>
          </a:prstGeom>
          <a:noFill/>
        </p:spPr>
        <p:txBody>
          <a:bodyPr wrap="square" rtlCol="0">
            <a:spAutoFit/>
          </a:bodyPr>
          <a:lstStyle/>
          <a:p>
            <a:pPr algn="ctr"/>
            <a:r>
              <a:rPr lang="fr-FR" sz="1600" b="1" dirty="0">
                <a:latin typeface="Barlow Light" panose="00000400000000000000" pitchFamily="2" charset="0"/>
              </a:rPr>
              <a:t>L’évaluation « réalité terrain »</a:t>
            </a:r>
          </a:p>
        </p:txBody>
      </p:sp>
      <p:sp>
        <p:nvSpPr>
          <p:cNvPr id="30" name="ZoneTexte 29">
            <a:extLst>
              <a:ext uri="{FF2B5EF4-FFF2-40B4-BE49-F238E27FC236}">
                <a16:creationId xmlns:a16="http://schemas.microsoft.com/office/drawing/2014/main" id="{12E85572-A577-44C8-BFD6-55FAAF820995}"/>
              </a:ext>
            </a:extLst>
          </p:cNvPr>
          <p:cNvSpPr txBox="1"/>
          <p:nvPr/>
        </p:nvSpPr>
        <p:spPr>
          <a:xfrm>
            <a:off x="120343" y="3637273"/>
            <a:ext cx="3710151" cy="3077766"/>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d’observer comment le modèle se comporte pour la tâche qui lui a été attribuée, et de recueillir une par une les vrais valeurs et les comparer à la prédiction.</a:t>
            </a:r>
          </a:p>
          <a:p>
            <a:pPr algn="just"/>
            <a:endParaRPr lang="fr-FR" sz="1400" dirty="0">
              <a:latin typeface="Barlow Light" panose="00000400000000000000" pitchFamily="2" charset="0"/>
            </a:endParaRPr>
          </a:p>
          <a:p>
            <a:pPr marL="285750" indent="-285750" algn="just">
              <a:buClr>
                <a:schemeClr val="tx1"/>
              </a:buClr>
              <a:buFont typeface="Wingdings" panose="05000000000000000000" pitchFamily="2" charset="2"/>
              <a:buChar char="ü"/>
            </a:pPr>
            <a:r>
              <a:rPr lang="fr-FR" sz="1200" dirty="0">
                <a:latin typeface="Barlow Light" panose="00000400000000000000" pitchFamily="2" charset="0"/>
              </a:rPr>
              <a:t>Indicateur de comparaison très puissant qui se base sur les performances de l’algorithme sur le terrain.</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Solution qui n’est pas disponible immédiatement. Ainsi, les dégradations tôtives au niveau du modèle peuvent impacter son fonctionnement sans qu’elles soient détectées.</a:t>
            </a:r>
          </a:p>
          <a:p>
            <a:pPr marL="285750" indent="-285750" algn="just">
              <a:buClr>
                <a:srgbClr val="00B050"/>
              </a:buClr>
              <a:buBlip>
                <a:blip r:embed="rId3">
                  <a:extLst>
                    <a:ext uri="{96DAC541-7B7A-43D3-8B79-37D633B846F1}">
                      <asvg:svgBlip xmlns:asvg="http://schemas.microsoft.com/office/drawing/2016/SVG/main" r:embed="rId4"/>
                    </a:ext>
                  </a:extLst>
                </a:blip>
              </a:buBlip>
            </a:pPr>
            <a:r>
              <a:rPr lang="fr-FR" sz="1200" dirty="0">
                <a:latin typeface="Barlow Light" panose="00000400000000000000" pitchFamily="2" charset="0"/>
              </a:rPr>
              <a:t>Récupérer cet indicateur est une tâche couteuse</a:t>
            </a:r>
          </a:p>
          <a:p>
            <a:pPr marL="171450" indent="-171450" algn="just">
              <a:buFont typeface="Arial" panose="020B0604020202020204" pitchFamily="34" charset="0"/>
              <a:buChar char="•"/>
            </a:pPr>
            <a:endParaRPr lang="fr-FR" sz="1400" dirty="0">
              <a:latin typeface="Barlow Light" panose="00000400000000000000" pitchFamily="2" charset="0"/>
            </a:endParaRPr>
          </a:p>
          <a:p>
            <a:pPr marL="171450" indent="-171450" algn="just">
              <a:buFont typeface="Arial" panose="020B0604020202020204" pitchFamily="34" charset="0"/>
              <a:buChar char="•"/>
            </a:pPr>
            <a:endParaRPr lang="fr-FR" sz="1400" dirty="0">
              <a:latin typeface="Barlow Light" panose="00000400000000000000" pitchFamily="2" charset="0"/>
            </a:endParaRPr>
          </a:p>
        </p:txBody>
      </p:sp>
      <p:sp>
        <p:nvSpPr>
          <p:cNvPr id="38" name="ZoneTexte 37">
            <a:extLst>
              <a:ext uri="{FF2B5EF4-FFF2-40B4-BE49-F238E27FC236}">
                <a16:creationId xmlns:a16="http://schemas.microsoft.com/office/drawing/2014/main" id="{BD494604-C480-44C2-9C26-729E4AC4E110}"/>
              </a:ext>
            </a:extLst>
          </p:cNvPr>
          <p:cNvSpPr txBox="1"/>
          <p:nvPr/>
        </p:nvSpPr>
        <p:spPr>
          <a:xfrm>
            <a:off x="5071239"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 « Data Drift »</a:t>
            </a:r>
          </a:p>
        </p:txBody>
      </p:sp>
      <p:sp>
        <p:nvSpPr>
          <p:cNvPr id="39" name="ZoneTexte 38">
            <a:extLst>
              <a:ext uri="{FF2B5EF4-FFF2-40B4-BE49-F238E27FC236}">
                <a16:creationId xmlns:a16="http://schemas.microsoft.com/office/drawing/2014/main" id="{AAF13383-1C4C-4632-898F-5AF64DB9EC6C}"/>
              </a:ext>
            </a:extLst>
          </p:cNvPr>
          <p:cNvSpPr txBox="1"/>
          <p:nvPr/>
        </p:nvSpPr>
        <p:spPr>
          <a:xfrm>
            <a:off x="4240924" y="3637273"/>
            <a:ext cx="3710151" cy="2031325"/>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Il s’agit de vérifier que l’écart entre les données d’entraînement et les données que reçoit l’algorithme en production n’est pas énorme. </a:t>
            </a:r>
          </a:p>
          <a:p>
            <a:pPr marL="171450" indent="-171450" algn="just">
              <a:buFont typeface="Arial" panose="020B0604020202020204" pitchFamily="34" charset="0"/>
              <a:buChar char="•"/>
            </a:pPr>
            <a:r>
              <a:rPr lang="fr-FR" sz="1400" dirty="0">
                <a:latin typeface="Barlow Light" panose="00000400000000000000" pitchFamily="2" charset="0"/>
              </a:rPr>
              <a:t>Les drifts du modèle sont calculés en utilisant des tests statistiques : </a:t>
            </a:r>
            <a:r>
              <a:rPr lang="fr-FR" sz="1400" b="1" dirty="0">
                <a:latin typeface="Barlow Light" panose="00000400000000000000" pitchFamily="2" charset="0"/>
              </a:rPr>
              <a:t>Kolmogorov-Smirnov</a:t>
            </a:r>
            <a:r>
              <a:rPr lang="fr-FR" sz="1400" dirty="0">
                <a:latin typeface="Barlow Light" panose="00000400000000000000" pitchFamily="2" charset="0"/>
              </a:rPr>
              <a:t> pour les variables continues et le test de </a:t>
            </a:r>
            <a:r>
              <a:rPr lang="fr-FR" sz="1400" b="1" dirty="0">
                <a:latin typeface="Barlow Light" panose="00000400000000000000" pitchFamily="2" charset="0"/>
              </a:rPr>
              <a:t>Khi-deux</a:t>
            </a:r>
            <a:r>
              <a:rPr lang="fr-FR" sz="1400" dirty="0">
                <a:latin typeface="Barlow Light" panose="00000400000000000000" pitchFamily="2" charset="0"/>
              </a:rPr>
              <a:t> pour les variables catégorielles par exemple</a:t>
            </a:r>
          </a:p>
        </p:txBody>
      </p:sp>
      <p:sp>
        <p:nvSpPr>
          <p:cNvPr id="41" name="ZoneTexte 40">
            <a:extLst>
              <a:ext uri="{FF2B5EF4-FFF2-40B4-BE49-F238E27FC236}">
                <a16:creationId xmlns:a16="http://schemas.microsoft.com/office/drawing/2014/main" id="{EAB7CEF3-46B4-4B29-A53C-BE4052DC77F3}"/>
              </a:ext>
            </a:extLst>
          </p:cNvPr>
          <p:cNvSpPr txBox="1"/>
          <p:nvPr/>
        </p:nvSpPr>
        <p:spPr>
          <a:xfrm>
            <a:off x="8361505" y="3637273"/>
            <a:ext cx="3710152" cy="954107"/>
          </a:xfrm>
          <a:prstGeom prst="rect">
            <a:avLst/>
          </a:prstGeom>
          <a:noFill/>
        </p:spPr>
        <p:txBody>
          <a:bodyPr wrap="square" rtlCol="0">
            <a:spAutoFit/>
          </a:bodyPr>
          <a:lstStyle/>
          <a:p>
            <a:pPr marL="171450" indent="-171450" algn="just">
              <a:buFont typeface="Arial" panose="020B0604020202020204" pitchFamily="34" charset="0"/>
              <a:buChar char="•"/>
            </a:pPr>
            <a:r>
              <a:rPr lang="fr-FR" sz="1400" dirty="0">
                <a:latin typeface="Barlow Light" panose="00000400000000000000" pitchFamily="2" charset="0"/>
              </a:rPr>
              <a:t>Les modèles ont l’objectif de répondre à une problématique métier. Utiliser de tels indicateurs peut également servir d’outil de monitoring des performances. </a:t>
            </a:r>
            <a:r>
              <a:rPr lang="fr-FR" sz="1400" b="1" dirty="0">
                <a:latin typeface="Barlow Light" panose="00000400000000000000" pitchFamily="2" charset="0"/>
              </a:rPr>
              <a:t>	</a:t>
            </a:r>
          </a:p>
        </p:txBody>
      </p:sp>
      <p:sp>
        <p:nvSpPr>
          <p:cNvPr id="42" name="ZoneTexte 41">
            <a:extLst>
              <a:ext uri="{FF2B5EF4-FFF2-40B4-BE49-F238E27FC236}">
                <a16:creationId xmlns:a16="http://schemas.microsoft.com/office/drawing/2014/main" id="{F8F4C426-B706-41DD-AE21-DEFCAE960310}"/>
              </a:ext>
            </a:extLst>
          </p:cNvPr>
          <p:cNvSpPr txBox="1"/>
          <p:nvPr/>
        </p:nvSpPr>
        <p:spPr>
          <a:xfrm>
            <a:off x="9191822" y="2882173"/>
            <a:ext cx="2049517" cy="338554"/>
          </a:xfrm>
          <a:prstGeom prst="rect">
            <a:avLst/>
          </a:prstGeom>
          <a:noFill/>
        </p:spPr>
        <p:txBody>
          <a:bodyPr wrap="square" rtlCol="0">
            <a:spAutoFit/>
          </a:bodyPr>
          <a:lstStyle/>
          <a:p>
            <a:pPr algn="ctr"/>
            <a:r>
              <a:rPr lang="fr-FR" sz="1600" b="1" dirty="0">
                <a:latin typeface="Barlow Light" panose="00000400000000000000" pitchFamily="2" charset="0"/>
              </a:rPr>
              <a:t>Les KPIs métier</a:t>
            </a:r>
          </a:p>
        </p:txBody>
      </p:sp>
      <p:pic>
        <p:nvPicPr>
          <p:cNvPr id="2" name="Image 1">
            <a:extLst>
              <a:ext uri="{FF2B5EF4-FFF2-40B4-BE49-F238E27FC236}">
                <a16:creationId xmlns:a16="http://schemas.microsoft.com/office/drawing/2014/main" id="{654B4794-650B-412C-8244-4C8B814BF088}"/>
              </a:ext>
            </a:extLst>
          </p:cNvPr>
          <p:cNvPicPr>
            <a:picLocks noChangeAspect="1"/>
          </p:cNvPicPr>
          <p:nvPr/>
        </p:nvPicPr>
        <p:blipFill>
          <a:blip r:embed="rId5"/>
          <a:stretch>
            <a:fillRect/>
          </a:stretch>
        </p:blipFill>
        <p:spPr>
          <a:xfrm>
            <a:off x="1442354" y="1747138"/>
            <a:ext cx="993600" cy="993600"/>
          </a:xfrm>
          <a:prstGeom prst="rect">
            <a:avLst/>
          </a:prstGeom>
        </p:spPr>
      </p:pic>
      <p:pic>
        <p:nvPicPr>
          <p:cNvPr id="3" name="Image 2">
            <a:extLst>
              <a:ext uri="{FF2B5EF4-FFF2-40B4-BE49-F238E27FC236}">
                <a16:creationId xmlns:a16="http://schemas.microsoft.com/office/drawing/2014/main" id="{E62E410C-1A14-4BC2-85C5-8755903149EB}"/>
              </a:ext>
            </a:extLst>
          </p:cNvPr>
          <p:cNvPicPr>
            <a:picLocks noChangeAspect="1"/>
          </p:cNvPicPr>
          <p:nvPr/>
        </p:nvPicPr>
        <p:blipFill>
          <a:blip r:embed="rId6"/>
          <a:stretch>
            <a:fillRect/>
          </a:stretch>
        </p:blipFill>
        <p:spPr>
          <a:xfrm>
            <a:off x="5599197" y="1747138"/>
            <a:ext cx="993600" cy="993600"/>
          </a:xfrm>
          <a:prstGeom prst="rect">
            <a:avLst/>
          </a:prstGeom>
        </p:spPr>
      </p:pic>
      <p:pic>
        <p:nvPicPr>
          <p:cNvPr id="1026" name="Picture 2" descr="Kpi icon">
            <a:extLst>
              <a:ext uri="{FF2B5EF4-FFF2-40B4-BE49-F238E27FC236}">
                <a16:creationId xmlns:a16="http://schemas.microsoft.com/office/drawing/2014/main" id="{314F4D08-3014-4D37-B901-5C44EBAB2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9780" y="1747138"/>
            <a:ext cx="993600" cy="99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144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La boucle de rétroaction</a:t>
            </a:r>
          </a:p>
        </p:txBody>
      </p:sp>
      <p:sp>
        <p:nvSpPr>
          <p:cNvPr id="9" name="ZoneTexte 8">
            <a:extLst>
              <a:ext uri="{FF2B5EF4-FFF2-40B4-BE49-F238E27FC236}">
                <a16:creationId xmlns:a16="http://schemas.microsoft.com/office/drawing/2014/main" id="{967B9553-8536-43D8-A81F-A73BD729330D}"/>
              </a:ext>
            </a:extLst>
          </p:cNvPr>
          <p:cNvSpPr txBox="1"/>
          <p:nvPr/>
        </p:nvSpPr>
        <p:spPr>
          <a:xfrm>
            <a:off x="1063254"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fichier de logs</a:t>
            </a:r>
          </a:p>
        </p:txBody>
      </p:sp>
      <p:sp>
        <p:nvSpPr>
          <p:cNvPr id="10" name="ZoneTexte 9">
            <a:extLst>
              <a:ext uri="{FF2B5EF4-FFF2-40B4-BE49-F238E27FC236}">
                <a16:creationId xmlns:a16="http://schemas.microsoft.com/office/drawing/2014/main" id="{9308B0B4-4471-4B08-AE92-B274F2B9CF58}"/>
              </a:ext>
            </a:extLst>
          </p:cNvPr>
          <p:cNvSpPr txBox="1"/>
          <p:nvPr/>
        </p:nvSpPr>
        <p:spPr>
          <a:xfrm>
            <a:off x="1063254" y="3544887"/>
            <a:ext cx="2505007" cy="2246769"/>
          </a:xfrm>
          <a:prstGeom prst="rect">
            <a:avLst/>
          </a:prstGeom>
          <a:noFill/>
        </p:spPr>
        <p:txBody>
          <a:bodyPr wrap="square" rtlCol="0">
            <a:spAutoFit/>
          </a:bodyPr>
          <a:lstStyle/>
          <a:p>
            <a:pPr algn="just"/>
            <a:r>
              <a:rPr lang="fr-FR" sz="1400" dirty="0">
                <a:latin typeface="Barlow Light" panose="00000400000000000000" pitchFamily="2" charset="0"/>
              </a:rPr>
              <a:t>Il est généralement constitué de :</a:t>
            </a:r>
          </a:p>
          <a:p>
            <a:pPr marL="171450" indent="-171450" algn="just">
              <a:buFont typeface="Arial" panose="020B0604020202020204" pitchFamily="34" charset="0"/>
              <a:buChar char="•"/>
            </a:pPr>
            <a:r>
              <a:rPr lang="fr-FR" sz="1400" b="1" dirty="0">
                <a:latin typeface="Barlow Light" panose="00000400000000000000" pitchFamily="2" charset="0"/>
              </a:rPr>
              <a:t>Un horodatage</a:t>
            </a:r>
          </a:p>
          <a:p>
            <a:pPr marL="171450" indent="-171450" algn="just">
              <a:buFont typeface="Arial" panose="020B0604020202020204" pitchFamily="34" charset="0"/>
              <a:buChar char="•"/>
            </a:pPr>
            <a:r>
              <a:rPr lang="fr-FR" sz="1400" b="1" dirty="0">
                <a:latin typeface="Barlow Light" panose="00000400000000000000" pitchFamily="2" charset="0"/>
              </a:rPr>
              <a:t>Les données en entrée </a:t>
            </a:r>
            <a:r>
              <a:rPr lang="fr-FR" sz="1400" dirty="0">
                <a:latin typeface="Barlow Light" panose="00000400000000000000" pitchFamily="2" charset="0"/>
              </a:rPr>
              <a:t>: permettent de vérifier l’éventuelle existence d’un data drift.</a:t>
            </a:r>
            <a:endParaRPr lang="en-US" sz="1400" dirty="0">
              <a:latin typeface="Barlow Light" panose="00000400000000000000" pitchFamily="2" charset="0"/>
            </a:endParaRPr>
          </a:p>
          <a:p>
            <a:pPr marL="171450" indent="-171450" algn="just">
              <a:buFont typeface="Arial" panose="020B0604020202020204" pitchFamily="34" charset="0"/>
              <a:buChar char="•"/>
            </a:pPr>
            <a:r>
              <a:rPr lang="fr-FR" sz="1400" b="1" dirty="0">
                <a:latin typeface="Barlow Light" panose="00000400000000000000" pitchFamily="2" charset="0"/>
              </a:rPr>
              <a:t>Les prédictions</a:t>
            </a:r>
          </a:p>
          <a:p>
            <a:pPr marL="171450" indent="-171450" algn="just">
              <a:buFont typeface="Arial" panose="020B0604020202020204" pitchFamily="34" charset="0"/>
              <a:buChar char="•"/>
            </a:pPr>
            <a:r>
              <a:rPr lang="fr-FR" sz="1400" b="1" dirty="0">
                <a:latin typeface="Barlow Light" panose="00000400000000000000" pitchFamily="2" charset="0"/>
              </a:rPr>
              <a:t>Les actions système</a:t>
            </a:r>
          </a:p>
          <a:p>
            <a:pPr marL="171450" indent="-171450" algn="just">
              <a:buFont typeface="Arial" panose="020B0604020202020204" pitchFamily="34" charset="0"/>
              <a:buChar char="•"/>
            </a:pPr>
            <a:r>
              <a:rPr lang="fr-FR" sz="1400" b="1" dirty="0">
                <a:latin typeface="Barlow Light" panose="00000400000000000000" pitchFamily="2" charset="0"/>
              </a:rPr>
              <a:t>Une explicabilité du modèle</a:t>
            </a:r>
          </a:p>
        </p:txBody>
      </p:sp>
      <p:sp>
        <p:nvSpPr>
          <p:cNvPr id="26" name="ZoneTexte 25">
            <a:extLst>
              <a:ext uri="{FF2B5EF4-FFF2-40B4-BE49-F238E27FC236}">
                <a16:creationId xmlns:a16="http://schemas.microsoft.com/office/drawing/2014/main" id="{49C88B71-E3FD-43C1-B954-D540B57ED998}"/>
              </a:ext>
            </a:extLst>
          </p:cNvPr>
          <p:cNvSpPr txBox="1"/>
          <p:nvPr/>
        </p:nvSpPr>
        <p:spPr>
          <a:xfrm>
            <a:off x="4540467"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Un système d’alertes</a:t>
            </a:r>
          </a:p>
        </p:txBody>
      </p:sp>
      <p:sp>
        <p:nvSpPr>
          <p:cNvPr id="27" name="ZoneTexte 26">
            <a:extLst>
              <a:ext uri="{FF2B5EF4-FFF2-40B4-BE49-F238E27FC236}">
                <a16:creationId xmlns:a16="http://schemas.microsoft.com/office/drawing/2014/main" id="{71D26BE8-16E5-4191-B3A1-1B81A5503DC5}"/>
              </a:ext>
            </a:extLst>
          </p:cNvPr>
          <p:cNvSpPr txBox="1"/>
          <p:nvPr/>
        </p:nvSpPr>
        <p:spPr>
          <a:xfrm>
            <a:off x="4540466" y="3567860"/>
            <a:ext cx="2505007" cy="2246769"/>
          </a:xfrm>
          <a:prstGeom prst="rect">
            <a:avLst/>
          </a:prstGeom>
          <a:noFill/>
        </p:spPr>
        <p:txBody>
          <a:bodyPr wrap="square" rtlCol="0">
            <a:spAutoFit/>
          </a:bodyPr>
          <a:lstStyle/>
          <a:p>
            <a:pPr algn="just"/>
            <a:r>
              <a:rPr lang="fr-FR" sz="1400" dirty="0">
                <a:latin typeface="Barlow Light" panose="00000400000000000000" pitchFamily="2" charset="0"/>
              </a:rPr>
              <a:t>Les alertes sont des composantes nécessaire du système de monitoring. </a:t>
            </a:r>
          </a:p>
          <a:p>
            <a:pPr algn="just"/>
            <a:r>
              <a:rPr lang="fr-FR" sz="1400" dirty="0">
                <a:latin typeface="Barlow Light" panose="00000400000000000000" pitchFamily="2" charset="0"/>
              </a:rPr>
              <a:t>Suite à cette alerte les changements peuvent être effectués de façon automatique ou manuelle et peuvent être déclenchée en fonction du temps ou des performances du modèle.</a:t>
            </a:r>
          </a:p>
        </p:txBody>
      </p:sp>
      <p:sp>
        <p:nvSpPr>
          <p:cNvPr id="28" name="ZoneTexte 27">
            <a:extLst>
              <a:ext uri="{FF2B5EF4-FFF2-40B4-BE49-F238E27FC236}">
                <a16:creationId xmlns:a16="http://schemas.microsoft.com/office/drawing/2014/main" id="{FDEA14D2-B2A5-4C9A-8F7C-646CD250E769}"/>
              </a:ext>
            </a:extLst>
          </p:cNvPr>
          <p:cNvSpPr txBox="1"/>
          <p:nvPr/>
        </p:nvSpPr>
        <p:spPr>
          <a:xfrm>
            <a:off x="8021101" y="3025326"/>
            <a:ext cx="2505007" cy="338554"/>
          </a:xfrm>
          <a:prstGeom prst="rect">
            <a:avLst/>
          </a:prstGeom>
          <a:noFill/>
        </p:spPr>
        <p:txBody>
          <a:bodyPr wrap="square" rtlCol="0">
            <a:spAutoFit/>
          </a:bodyPr>
          <a:lstStyle/>
          <a:p>
            <a:pPr algn="ctr"/>
            <a:r>
              <a:rPr lang="fr-FR" sz="1600" b="1" dirty="0">
                <a:latin typeface="Barlow Light" panose="00000400000000000000" pitchFamily="2" charset="0"/>
              </a:rPr>
              <a:t>Choix du nouveau modèle</a:t>
            </a:r>
          </a:p>
        </p:txBody>
      </p:sp>
      <p:sp>
        <p:nvSpPr>
          <p:cNvPr id="29" name="ZoneTexte 28">
            <a:extLst>
              <a:ext uri="{FF2B5EF4-FFF2-40B4-BE49-F238E27FC236}">
                <a16:creationId xmlns:a16="http://schemas.microsoft.com/office/drawing/2014/main" id="{ACBABE48-CA4B-4DE9-BAC8-1723ABFD9590}"/>
              </a:ext>
            </a:extLst>
          </p:cNvPr>
          <p:cNvSpPr txBox="1"/>
          <p:nvPr/>
        </p:nvSpPr>
        <p:spPr>
          <a:xfrm>
            <a:off x="8021101" y="3561820"/>
            <a:ext cx="2505007" cy="1600438"/>
          </a:xfrm>
          <a:prstGeom prst="rect">
            <a:avLst/>
          </a:prstGeom>
          <a:noFill/>
        </p:spPr>
        <p:txBody>
          <a:bodyPr wrap="square" rtlCol="0">
            <a:spAutoFit/>
          </a:bodyPr>
          <a:lstStyle/>
          <a:p>
            <a:pPr algn="just"/>
            <a:r>
              <a:rPr lang="fr-FR" sz="1400" dirty="0">
                <a:latin typeface="Barlow Light" panose="00000400000000000000" pitchFamily="2" charset="0"/>
              </a:rPr>
              <a:t>Dès que l’alerte est reçue, on revient vers la phase d’expérimentation. L’idée est de réentraîner un nouveau modèle qui qui prendra en compte les défauts du modèle en production</a:t>
            </a:r>
          </a:p>
        </p:txBody>
      </p:sp>
      <p:pic>
        <p:nvPicPr>
          <p:cNvPr id="13" name="Image 12">
            <a:extLst>
              <a:ext uri="{FF2B5EF4-FFF2-40B4-BE49-F238E27FC236}">
                <a16:creationId xmlns:a16="http://schemas.microsoft.com/office/drawing/2014/main" id="{4AED2A35-744F-44B8-9E28-A805727C304B}"/>
              </a:ext>
            </a:extLst>
          </p:cNvPr>
          <p:cNvPicPr>
            <a:picLocks noChangeAspect="1"/>
          </p:cNvPicPr>
          <p:nvPr/>
        </p:nvPicPr>
        <p:blipFill>
          <a:blip r:embed="rId3"/>
          <a:stretch>
            <a:fillRect/>
          </a:stretch>
        </p:blipFill>
        <p:spPr>
          <a:xfrm>
            <a:off x="8777032" y="1901263"/>
            <a:ext cx="993143" cy="993143"/>
          </a:xfrm>
          <a:prstGeom prst="rect">
            <a:avLst/>
          </a:prstGeom>
        </p:spPr>
      </p:pic>
      <p:pic>
        <p:nvPicPr>
          <p:cNvPr id="14" name="Image 13">
            <a:extLst>
              <a:ext uri="{FF2B5EF4-FFF2-40B4-BE49-F238E27FC236}">
                <a16:creationId xmlns:a16="http://schemas.microsoft.com/office/drawing/2014/main" id="{315408B9-A9C8-4B0F-AFE7-EB07E3420408}"/>
              </a:ext>
            </a:extLst>
          </p:cNvPr>
          <p:cNvPicPr>
            <a:picLocks noChangeAspect="1"/>
          </p:cNvPicPr>
          <p:nvPr/>
        </p:nvPicPr>
        <p:blipFill>
          <a:blip r:embed="rId4"/>
          <a:stretch>
            <a:fillRect/>
          </a:stretch>
        </p:blipFill>
        <p:spPr>
          <a:xfrm>
            <a:off x="1819185" y="1901263"/>
            <a:ext cx="993143" cy="993143"/>
          </a:xfrm>
          <a:prstGeom prst="rect">
            <a:avLst/>
          </a:prstGeom>
        </p:spPr>
      </p:pic>
      <p:pic>
        <p:nvPicPr>
          <p:cNvPr id="15" name="Image 14">
            <a:extLst>
              <a:ext uri="{FF2B5EF4-FFF2-40B4-BE49-F238E27FC236}">
                <a16:creationId xmlns:a16="http://schemas.microsoft.com/office/drawing/2014/main" id="{45B9E050-CBFB-4DE6-A58D-1646DC1A3B22}"/>
              </a:ext>
            </a:extLst>
          </p:cNvPr>
          <p:cNvPicPr>
            <a:picLocks noChangeAspect="1"/>
          </p:cNvPicPr>
          <p:nvPr/>
        </p:nvPicPr>
        <p:blipFill>
          <a:blip r:embed="rId5"/>
          <a:stretch>
            <a:fillRect/>
          </a:stretch>
        </p:blipFill>
        <p:spPr>
          <a:xfrm>
            <a:off x="5296400" y="1901264"/>
            <a:ext cx="993143" cy="993143"/>
          </a:xfrm>
          <a:prstGeom prst="rect">
            <a:avLst/>
          </a:prstGeom>
        </p:spPr>
      </p:pic>
    </p:spTree>
    <p:extLst>
      <p:ext uri="{BB962C8B-B14F-4D97-AF65-F5344CB8AC3E}">
        <p14:creationId xmlns:p14="http://schemas.microsoft.com/office/powerpoint/2010/main" val="76925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normAutofit/>
          </a:bodyPr>
          <a:lstStyle/>
          <a:p>
            <a:r>
              <a:rPr lang="fr-FR" dirty="0"/>
              <a:t>Fifa Data</a:t>
            </a:r>
          </a:p>
          <a:p>
            <a:endParaRPr lang="fr-FR" dirty="0"/>
          </a:p>
          <a:p>
            <a:pPr>
              <a:lnSpc>
                <a:spcPct val="100000"/>
              </a:lnSpc>
            </a:pPr>
            <a:r>
              <a:rPr lang="fr-FR" dirty="0" err="1">
                <a:solidFill>
                  <a:schemeClr val="bg2"/>
                </a:solidFill>
              </a:rPr>
              <a:t>Fbref</a:t>
            </a:r>
            <a:r>
              <a:rPr lang="fr-FR" dirty="0">
                <a:solidFill>
                  <a:schemeClr val="bg2"/>
                </a:solidFill>
              </a:rPr>
              <a:t> Data</a:t>
            </a:r>
          </a:p>
          <a:p>
            <a:pPr>
              <a:lnSpc>
                <a:spcPct val="100000"/>
              </a:lnSpc>
            </a:pPr>
            <a:endParaRPr lang="fr-FR" dirty="0">
              <a:solidFill>
                <a:schemeClr val="bg2"/>
              </a:solidFill>
            </a:endParaRPr>
          </a:p>
          <a:p>
            <a:pPr>
              <a:lnSpc>
                <a:spcPct val="100000"/>
              </a:lnSpc>
            </a:pPr>
            <a:r>
              <a:rPr lang="fr-FR" dirty="0" err="1">
                <a:solidFill>
                  <a:schemeClr val="bg2"/>
                </a:solidFill>
              </a:rPr>
              <a:t>Whoscored</a:t>
            </a:r>
            <a:r>
              <a:rPr lang="fr-FR" dirty="0">
                <a:solidFill>
                  <a:schemeClr val="bg2"/>
                </a:solidFill>
              </a:rPr>
              <a:t> Data</a:t>
            </a:r>
          </a:p>
          <a:p>
            <a:endParaRPr lang="fr-FR" dirty="0">
              <a:solidFill>
                <a:schemeClr val="bg2"/>
              </a:solidFill>
            </a:endParaRPr>
          </a:p>
        </p:txBody>
      </p:sp>
    </p:spTree>
    <p:extLst>
      <p:ext uri="{BB962C8B-B14F-4D97-AF65-F5344CB8AC3E}">
        <p14:creationId xmlns:p14="http://schemas.microsoft.com/office/powerpoint/2010/main" val="1905704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Les composantes du MLOps</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Le process MLOps complet</a:t>
            </a:r>
          </a:p>
        </p:txBody>
      </p:sp>
      <p:pic>
        <p:nvPicPr>
          <p:cNvPr id="3" name="Image 2">
            <a:extLst>
              <a:ext uri="{FF2B5EF4-FFF2-40B4-BE49-F238E27FC236}">
                <a16:creationId xmlns:a16="http://schemas.microsoft.com/office/drawing/2014/main" id="{CD27D8AE-6EF1-424D-9B0F-5A6A827FDE01}"/>
              </a:ext>
            </a:extLst>
          </p:cNvPr>
          <p:cNvPicPr>
            <a:picLocks noChangeAspect="1"/>
          </p:cNvPicPr>
          <p:nvPr/>
        </p:nvPicPr>
        <p:blipFill>
          <a:blip r:embed="rId3"/>
          <a:stretch>
            <a:fillRect/>
          </a:stretch>
        </p:blipFill>
        <p:spPr>
          <a:xfrm>
            <a:off x="2941367" y="1639630"/>
            <a:ext cx="6309265" cy="4729639"/>
          </a:xfrm>
          <a:prstGeom prst="rect">
            <a:avLst/>
          </a:prstGeom>
        </p:spPr>
      </p:pic>
      <p:cxnSp>
        <p:nvCxnSpPr>
          <p:cNvPr id="4" name="Connecteur droit 3">
            <a:extLst>
              <a:ext uri="{FF2B5EF4-FFF2-40B4-BE49-F238E27FC236}">
                <a16:creationId xmlns:a16="http://schemas.microsoft.com/office/drawing/2014/main" id="{056FE4AF-B920-4B2C-9652-C44EBD1A1C51}"/>
              </a:ext>
            </a:extLst>
          </p:cNvPr>
          <p:cNvCxnSpPr>
            <a:cxnSpLocks/>
          </p:cNvCxnSpPr>
          <p:nvPr/>
        </p:nvCxnSpPr>
        <p:spPr>
          <a:xfrm>
            <a:off x="818952" y="3625703"/>
            <a:ext cx="8601495" cy="0"/>
          </a:xfrm>
          <a:prstGeom prst="line">
            <a:avLst/>
          </a:prstGeom>
          <a:ln w="38100">
            <a:solidFill>
              <a:srgbClr val="445469">
                <a:alpha val="29020"/>
              </a:srgbClr>
            </a:solidFill>
            <a:prstDash val="lgDash"/>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DFB8BF2-D7A8-4890-9ED6-2EA9323D14AD}"/>
              </a:ext>
            </a:extLst>
          </p:cNvPr>
          <p:cNvPicPr>
            <a:picLocks noChangeAspect="1"/>
          </p:cNvPicPr>
          <p:nvPr/>
        </p:nvPicPr>
        <p:blipFill rotWithShape="1">
          <a:blip r:embed="rId4"/>
          <a:srcRect l="55975" t="1" r="13091" b="6349"/>
          <a:stretch/>
        </p:blipFill>
        <p:spPr>
          <a:xfrm>
            <a:off x="1453465" y="2264074"/>
            <a:ext cx="518400" cy="785922"/>
          </a:xfrm>
          <a:prstGeom prst="rect">
            <a:avLst/>
          </a:prstGeom>
        </p:spPr>
      </p:pic>
      <p:pic>
        <p:nvPicPr>
          <p:cNvPr id="10" name="Image 9">
            <a:extLst>
              <a:ext uri="{FF2B5EF4-FFF2-40B4-BE49-F238E27FC236}">
                <a16:creationId xmlns:a16="http://schemas.microsoft.com/office/drawing/2014/main" id="{E8F425E4-F4B3-4F04-B97F-7CB8C03315C1}"/>
              </a:ext>
            </a:extLst>
          </p:cNvPr>
          <p:cNvPicPr>
            <a:picLocks noChangeAspect="1"/>
          </p:cNvPicPr>
          <p:nvPr/>
        </p:nvPicPr>
        <p:blipFill rotWithShape="1">
          <a:blip r:embed="rId5"/>
          <a:srcRect l="52667" t="5734" r="9531" b="3146"/>
          <a:stretch/>
        </p:blipFill>
        <p:spPr>
          <a:xfrm>
            <a:off x="1426916" y="4407997"/>
            <a:ext cx="528309" cy="637723"/>
          </a:xfrm>
          <a:prstGeom prst="rect">
            <a:avLst/>
          </a:prstGeom>
        </p:spPr>
      </p:pic>
      <p:sp>
        <p:nvSpPr>
          <p:cNvPr id="7" name="ZoneTexte 6">
            <a:extLst>
              <a:ext uri="{FF2B5EF4-FFF2-40B4-BE49-F238E27FC236}">
                <a16:creationId xmlns:a16="http://schemas.microsoft.com/office/drawing/2014/main" id="{16060894-18F0-4C92-BB07-7D588F19ECBE}"/>
              </a:ext>
            </a:extLst>
          </p:cNvPr>
          <p:cNvSpPr txBox="1"/>
          <p:nvPr/>
        </p:nvSpPr>
        <p:spPr>
          <a:xfrm>
            <a:off x="925526" y="3088898"/>
            <a:ext cx="1531090" cy="338554"/>
          </a:xfrm>
          <a:prstGeom prst="rect">
            <a:avLst/>
          </a:prstGeom>
          <a:noFill/>
        </p:spPr>
        <p:txBody>
          <a:bodyPr wrap="square" rtlCol="0">
            <a:spAutoFit/>
          </a:bodyPr>
          <a:lstStyle/>
          <a:p>
            <a:pPr algn="ctr"/>
            <a:r>
              <a:rPr lang="fr-FR" sz="1600" dirty="0">
                <a:latin typeface="Barlow Light" panose="00000400000000000000" pitchFamily="2" charset="0"/>
              </a:rPr>
              <a:t>Data </a:t>
            </a:r>
            <a:r>
              <a:rPr lang="fr-FR" sz="1600" dirty="0" err="1">
                <a:latin typeface="Barlow Light" panose="00000400000000000000" pitchFamily="2" charset="0"/>
              </a:rPr>
              <a:t>scientist</a:t>
            </a:r>
            <a:endParaRPr lang="fr-FR" sz="1600" dirty="0">
              <a:latin typeface="Barlow Light" panose="00000400000000000000" pitchFamily="2" charset="0"/>
            </a:endParaRPr>
          </a:p>
        </p:txBody>
      </p:sp>
      <p:sp>
        <p:nvSpPr>
          <p:cNvPr id="12" name="ZoneTexte 11">
            <a:extLst>
              <a:ext uri="{FF2B5EF4-FFF2-40B4-BE49-F238E27FC236}">
                <a16:creationId xmlns:a16="http://schemas.microsoft.com/office/drawing/2014/main" id="{D06AAB80-3A42-4801-B7C0-073709D8D18D}"/>
              </a:ext>
            </a:extLst>
          </p:cNvPr>
          <p:cNvSpPr txBox="1"/>
          <p:nvPr/>
        </p:nvSpPr>
        <p:spPr>
          <a:xfrm>
            <a:off x="818952" y="4995902"/>
            <a:ext cx="1744235" cy="584775"/>
          </a:xfrm>
          <a:prstGeom prst="rect">
            <a:avLst/>
          </a:prstGeom>
          <a:noFill/>
        </p:spPr>
        <p:txBody>
          <a:bodyPr wrap="square" rtlCol="0">
            <a:spAutoFit/>
          </a:bodyPr>
          <a:lstStyle/>
          <a:p>
            <a:pPr algn="ctr"/>
            <a:r>
              <a:rPr lang="fr-FR" sz="1600" dirty="0">
                <a:latin typeface="Barlow Light" panose="00000400000000000000" pitchFamily="2" charset="0"/>
              </a:rPr>
              <a:t>Machine </a:t>
            </a:r>
            <a:r>
              <a:rPr lang="fr-FR" sz="1600" dirty="0" err="1">
                <a:latin typeface="Barlow Light" panose="00000400000000000000" pitchFamily="2" charset="0"/>
              </a:rPr>
              <a:t>learning</a:t>
            </a:r>
            <a:r>
              <a:rPr lang="fr-FR" sz="1600" dirty="0">
                <a:latin typeface="Barlow Light" panose="00000400000000000000" pitchFamily="2" charset="0"/>
              </a:rPr>
              <a:t> </a:t>
            </a:r>
            <a:r>
              <a:rPr lang="fr-FR" sz="1600" dirty="0" err="1">
                <a:latin typeface="Barlow Light" panose="00000400000000000000" pitchFamily="2" charset="0"/>
              </a:rPr>
              <a:t>engineer</a:t>
            </a:r>
            <a:endParaRPr lang="fr-FR" sz="1600" dirty="0">
              <a:latin typeface="Barlow Light" panose="00000400000000000000" pitchFamily="2" charset="0"/>
            </a:endParaRPr>
          </a:p>
        </p:txBody>
      </p:sp>
    </p:spTree>
    <p:extLst>
      <p:ext uri="{BB962C8B-B14F-4D97-AF65-F5344CB8AC3E}">
        <p14:creationId xmlns:p14="http://schemas.microsoft.com/office/powerpoint/2010/main" val="2989585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rgbClr val="DDDBDB"/>
                </a:solidFill>
              </a:rPr>
              <a:t>Présentation générale</a:t>
            </a:r>
          </a:p>
          <a:p>
            <a:endParaRPr lang="fr-FR" dirty="0">
              <a:solidFill>
                <a:srgbClr val="DDDBDB"/>
              </a:solidFill>
            </a:endParaRPr>
          </a:p>
          <a:p>
            <a:r>
              <a:rPr lang="fr-FR" dirty="0">
                <a:solidFill>
                  <a:srgbClr val="DDDBDB"/>
                </a:solidFill>
              </a:rPr>
              <a:t>Les composantes du MLOps</a:t>
            </a:r>
          </a:p>
          <a:p>
            <a:endParaRPr lang="fr-FR" dirty="0">
              <a:solidFill>
                <a:schemeClr val="bg2"/>
              </a:solidFill>
            </a:endParaRPr>
          </a:p>
          <a:p>
            <a:r>
              <a:rPr lang="fr-FR" dirty="0"/>
              <a:t>Exemple d’application</a:t>
            </a:r>
          </a:p>
          <a:p>
            <a:endParaRPr lang="fr-FR" dirty="0">
              <a:solidFill>
                <a:schemeClr val="bg2"/>
              </a:solidFill>
            </a:endParaRPr>
          </a:p>
          <a:p>
            <a:r>
              <a:rPr lang="fr-FR" dirty="0">
                <a:solidFill>
                  <a:srgbClr val="BFBDBD"/>
                </a:solidFill>
              </a:rPr>
              <a:t>Conclusion</a:t>
            </a:r>
          </a:p>
        </p:txBody>
      </p:sp>
    </p:spTree>
    <p:extLst>
      <p:ext uri="{BB962C8B-B14F-4D97-AF65-F5344CB8AC3E}">
        <p14:creationId xmlns:p14="http://schemas.microsoft.com/office/powerpoint/2010/main" val="2133924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présentation du besoin</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1415772"/>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Contexte</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Nous prenons l’exemple d’une société fictif du nom de </a:t>
            </a:r>
            <a:r>
              <a:rPr lang="fr-FR" sz="1400" i="1" dirty="0" err="1">
                <a:latin typeface="Barlow Light" panose="00000400000000000000" pitchFamily="2" charset="0"/>
              </a:rPr>
              <a:t>MarketCloud</a:t>
            </a:r>
            <a:r>
              <a:rPr lang="fr-FR" sz="1400" dirty="0">
                <a:latin typeface="Barlow Light" panose="00000400000000000000" pitchFamily="2" charset="0"/>
              </a:rPr>
              <a:t>. </a:t>
            </a:r>
            <a:r>
              <a:rPr lang="fr-FR" sz="1400" i="1" dirty="0" err="1">
                <a:latin typeface="Barlow Light" panose="00000400000000000000" pitchFamily="2" charset="0"/>
              </a:rPr>
              <a:t>MarketCloud</a:t>
            </a:r>
            <a:r>
              <a:rPr lang="fr-FR" sz="1400" dirty="0">
                <a:latin typeface="Barlow Light" panose="00000400000000000000" pitchFamily="2" charset="0"/>
              </a:rPr>
              <a:t> est une société spécialisée dans la développement d’application dans le domaine du marketing.</a:t>
            </a:r>
          </a:p>
          <a:p>
            <a:pPr algn="just"/>
            <a:r>
              <a:rPr lang="fr-FR" sz="1400" dirty="0">
                <a:latin typeface="Barlow Light" panose="00000400000000000000" pitchFamily="2" charset="0"/>
              </a:rPr>
              <a:t>L’un des produits de cette entreprise est nommé </a:t>
            </a:r>
            <a:r>
              <a:rPr lang="fr-FR" sz="1400" i="1" dirty="0" err="1">
                <a:latin typeface="Barlow Light" panose="00000400000000000000" pitchFamily="2" charset="0"/>
              </a:rPr>
              <a:t>SalesCore</a:t>
            </a:r>
            <a:r>
              <a:rPr lang="fr-FR" sz="1400" dirty="0">
                <a:latin typeface="Barlow Light" panose="00000400000000000000" pitchFamily="2" charset="0"/>
              </a:rPr>
              <a:t>. Il permet aux clients de </a:t>
            </a:r>
            <a:r>
              <a:rPr lang="fr-FR" sz="1400" i="1" dirty="0" err="1">
                <a:latin typeface="Barlow Light" panose="00000400000000000000" pitchFamily="2" charset="0"/>
              </a:rPr>
              <a:t>MarketCloud</a:t>
            </a:r>
            <a:r>
              <a:rPr lang="fr-FR" sz="1400" dirty="0">
                <a:latin typeface="Barlow Light" panose="00000400000000000000" pitchFamily="2" charset="0"/>
              </a:rPr>
              <a:t> d’avoir un suivi de leurs ventes, et permettre des recommandations à leurs clients à eux.</a:t>
            </a:r>
          </a:p>
        </p:txBody>
      </p:sp>
      <p:sp>
        <p:nvSpPr>
          <p:cNvPr id="9" name="ZoneTexte 8">
            <a:extLst>
              <a:ext uri="{FF2B5EF4-FFF2-40B4-BE49-F238E27FC236}">
                <a16:creationId xmlns:a16="http://schemas.microsoft.com/office/drawing/2014/main" id="{54862AAA-5394-419B-B9B2-285864A8C8F0}"/>
              </a:ext>
            </a:extLst>
          </p:cNvPr>
          <p:cNvSpPr txBox="1"/>
          <p:nvPr/>
        </p:nvSpPr>
        <p:spPr>
          <a:xfrm>
            <a:off x="241465" y="3194821"/>
            <a:ext cx="11463600" cy="101566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Définition de la problématique métier </a:t>
            </a:r>
          </a:p>
          <a:p>
            <a:pPr algn="just"/>
            <a:endParaRPr lang="fr-FR" sz="1600" dirty="0">
              <a:solidFill>
                <a:schemeClr val="accent5">
                  <a:lumMod val="50000"/>
                </a:schemeClr>
              </a:solidFill>
              <a:latin typeface="Barlow Light" panose="00000400000000000000" pitchFamily="2" charset="0"/>
            </a:endParaRPr>
          </a:p>
          <a:p>
            <a:pPr algn="just"/>
            <a:r>
              <a:rPr lang="fr-FR" sz="1400" i="1" dirty="0" err="1">
                <a:latin typeface="Barlow Light" panose="00000400000000000000" pitchFamily="2" charset="0"/>
              </a:rPr>
              <a:t>MarketCloud</a:t>
            </a:r>
            <a:r>
              <a:rPr lang="fr-FR" sz="1400" dirty="0">
                <a:latin typeface="Barlow Light" panose="00000400000000000000" pitchFamily="2" charset="0"/>
              </a:rPr>
              <a:t> veut améliorer l’utilisation de </a:t>
            </a:r>
            <a:r>
              <a:rPr lang="fr-FR" sz="1400" i="1" dirty="0" err="1">
                <a:latin typeface="Barlow Light" panose="00000400000000000000" pitchFamily="2" charset="0"/>
              </a:rPr>
              <a:t>SalesCore</a:t>
            </a:r>
            <a:r>
              <a:rPr lang="fr-FR" sz="1400" dirty="0">
                <a:latin typeface="Barlow Light" panose="00000400000000000000" pitchFamily="2" charset="0"/>
              </a:rPr>
              <a:t> en mettant en place un système de recommandation automatique des produits susceptibles d’intéresser les clients d’une entreprise avant de pourvoir les démarcher. On compte aujourd’hui 4000 clients utilisant ce produit.</a:t>
            </a:r>
          </a:p>
        </p:txBody>
      </p:sp>
      <p:pic>
        <p:nvPicPr>
          <p:cNvPr id="6" name="Image 5">
            <a:extLst>
              <a:ext uri="{FF2B5EF4-FFF2-40B4-BE49-F238E27FC236}">
                <a16:creationId xmlns:a16="http://schemas.microsoft.com/office/drawing/2014/main" id="{C2523A19-7F2E-4D8E-9ED0-D7D22A8DE151}"/>
              </a:ext>
            </a:extLst>
          </p:cNvPr>
          <p:cNvPicPr>
            <a:picLocks noChangeAspect="1"/>
          </p:cNvPicPr>
          <p:nvPr/>
        </p:nvPicPr>
        <p:blipFill>
          <a:blip r:embed="rId3"/>
          <a:stretch>
            <a:fillRect/>
          </a:stretch>
        </p:blipFill>
        <p:spPr>
          <a:xfrm>
            <a:off x="3705340" y="4323064"/>
            <a:ext cx="4781320" cy="2308034"/>
          </a:xfrm>
          <a:prstGeom prst="rect">
            <a:avLst/>
          </a:prstGeom>
        </p:spPr>
      </p:pic>
    </p:spTree>
    <p:extLst>
      <p:ext uri="{BB962C8B-B14F-4D97-AF65-F5344CB8AC3E}">
        <p14:creationId xmlns:p14="http://schemas.microsoft.com/office/powerpoint/2010/main" val="2855971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développement du modèle</a:t>
            </a:r>
          </a:p>
        </p:txBody>
      </p:sp>
      <p:sp>
        <p:nvSpPr>
          <p:cNvPr id="2" name="ZoneTexte 1">
            <a:extLst>
              <a:ext uri="{FF2B5EF4-FFF2-40B4-BE49-F238E27FC236}">
                <a16:creationId xmlns:a16="http://schemas.microsoft.com/office/drawing/2014/main" id="{5606D955-6E81-497B-80E6-19C060A17498}"/>
              </a:ext>
            </a:extLst>
          </p:cNvPr>
          <p:cNvSpPr txBox="1"/>
          <p:nvPr/>
        </p:nvSpPr>
        <p:spPr>
          <a:xfrm>
            <a:off x="241465" y="1549131"/>
            <a:ext cx="11463600" cy="2923877"/>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Préparation des données</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Les données qui peuvent être utilisées dans le cadre de ce système de recommandation :</a:t>
            </a:r>
          </a:p>
          <a:p>
            <a:pPr marL="742950" lvl="1" indent="-285750" algn="just">
              <a:buFont typeface="Arial" panose="020B0604020202020204" pitchFamily="34" charset="0"/>
              <a:buChar char="•"/>
            </a:pPr>
            <a:r>
              <a:rPr lang="fr-FR" sz="1400" dirty="0">
                <a:latin typeface="Barlow Light" panose="00000400000000000000" pitchFamily="2" charset="0"/>
              </a:rPr>
              <a:t>Les données personnels clients (ex. âge, adresse …) </a:t>
            </a:r>
          </a:p>
          <a:p>
            <a:pPr marL="742950" lvl="1" indent="-285750" algn="just">
              <a:buFont typeface="Arial" panose="020B0604020202020204" pitchFamily="34" charset="0"/>
              <a:buChar char="•"/>
            </a:pPr>
            <a:r>
              <a:rPr lang="fr-FR" sz="1400" dirty="0">
                <a:latin typeface="Barlow Light" panose="00000400000000000000" pitchFamily="2" charset="0"/>
              </a:rPr>
              <a:t>L’historique d’achats ou d’activités (ex.  Visites du site internet, les achats, les recherches …)</a:t>
            </a:r>
          </a:p>
          <a:p>
            <a:pPr marL="742950" lvl="1" indent="-285750" algn="just">
              <a:buFont typeface="Arial" panose="020B0604020202020204" pitchFamily="34" charset="0"/>
              <a:buChar char="•"/>
            </a:pPr>
            <a:r>
              <a:rPr lang="fr-FR" sz="1400" dirty="0">
                <a:latin typeface="Barlow Light" panose="00000400000000000000" pitchFamily="2" charset="0"/>
              </a:rPr>
              <a:t>Des interactions (ex. commentaires des clients par rapport aux produits de l’entreprise ..)</a:t>
            </a:r>
          </a:p>
          <a:p>
            <a:pPr marL="742950" lvl="1" indent="-285750" algn="just">
              <a:buFont typeface="Arial" panose="020B0604020202020204" pitchFamily="34" charset="0"/>
              <a:buChar char="•"/>
            </a:pPr>
            <a:endParaRPr lang="fr-FR" sz="1400" dirty="0">
              <a:latin typeface="Barlow Light" panose="00000400000000000000" pitchFamily="2" charset="0"/>
            </a:endParaRPr>
          </a:p>
          <a:p>
            <a:pPr algn="just"/>
            <a:r>
              <a:rPr lang="fr-FR" sz="1400" dirty="0">
                <a:latin typeface="Barlow Light" panose="00000400000000000000" pitchFamily="2" charset="0"/>
              </a:rPr>
              <a:t>Ces données peuvent être transformées afin d’en extraire des indicateurs plus pertinents pour l’étude :</a:t>
            </a:r>
          </a:p>
          <a:p>
            <a:pPr marL="742950" lvl="1" indent="-285750" algn="just">
              <a:buFont typeface="Arial" panose="020B0604020202020204" pitchFamily="34" charset="0"/>
              <a:buChar char="•"/>
            </a:pPr>
            <a:r>
              <a:rPr lang="fr-FR" sz="1400" dirty="0">
                <a:latin typeface="Barlow Light" panose="00000400000000000000" pitchFamily="2" charset="0"/>
              </a:rPr>
              <a:t>Nombre d’achats lors d’une période précise</a:t>
            </a:r>
          </a:p>
          <a:p>
            <a:pPr marL="742950" lvl="1" indent="-285750" algn="just">
              <a:buFont typeface="Arial" panose="020B0604020202020204" pitchFamily="34" charset="0"/>
              <a:buChar char="•"/>
            </a:pPr>
            <a:r>
              <a:rPr lang="fr-FR" sz="1400" dirty="0">
                <a:latin typeface="Barlow Light" panose="00000400000000000000" pitchFamily="2" charset="0"/>
              </a:rPr>
              <a:t>Nombre de vues et/ou d’accès au site internet</a:t>
            </a:r>
          </a:p>
          <a:p>
            <a:pPr algn="just"/>
            <a:endParaRPr lang="fr-FR" sz="1400" dirty="0">
              <a:latin typeface="Barlow Light" panose="00000400000000000000" pitchFamily="2" charset="0"/>
            </a:endParaRPr>
          </a:p>
          <a:p>
            <a:pPr algn="just"/>
            <a:r>
              <a:rPr lang="fr-FR" sz="1400" dirty="0">
                <a:latin typeface="Barlow Light" panose="00000400000000000000" pitchFamily="2" charset="0"/>
              </a:rPr>
              <a:t>En plus de ces données, il est essentiel de prendre en compte le contexte de recommandation (ex. la saison, ou début/fin du mois car les gens auront plus tendance à vouloir investir quand il seront payés)</a:t>
            </a:r>
          </a:p>
        </p:txBody>
      </p:sp>
      <p:sp>
        <p:nvSpPr>
          <p:cNvPr id="7" name="ZoneTexte 6">
            <a:extLst>
              <a:ext uri="{FF2B5EF4-FFF2-40B4-BE49-F238E27FC236}">
                <a16:creationId xmlns:a16="http://schemas.microsoft.com/office/drawing/2014/main" id="{B3B8FCE0-4396-4CC9-A300-F8C02666BF5A}"/>
              </a:ext>
            </a:extLst>
          </p:cNvPr>
          <p:cNvSpPr txBox="1"/>
          <p:nvPr/>
        </p:nvSpPr>
        <p:spPr>
          <a:xfrm>
            <a:off x="241465" y="4702926"/>
            <a:ext cx="10421455" cy="1661993"/>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Développement du modèle</a:t>
            </a:r>
          </a:p>
          <a:p>
            <a:pPr algn="just"/>
            <a:endParaRPr lang="fr-FR" sz="1600" dirty="0">
              <a:solidFill>
                <a:schemeClr val="accent5">
                  <a:lumMod val="50000"/>
                </a:schemeClr>
              </a:solidFill>
              <a:latin typeface="Barlow Light" panose="00000400000000000000" pitchFamily="2" charset="0"/>
            </a:endParaRPr>
          </a:p>
          <a:p>
            <a:pPr algn="just"/>
            <a:r>
              <a:rPr lang="fr-FR" sz="1400" dirty="0">
                <a:latin typeface="Barlow Light" panose="00000400000000000000" pitchFamily="2" charset="0"/>
              </a:rPr>
              <a:t>Il existe 2 types d’algorithmes  pour créer un système de recommandation :</a:t>
            </a:r>
          </a:p>
          <a:p>
            <a:pPr marL="742950" lvl="1" indent="-285750" algn="just">
              <a:buFont typeface="Arial" panose="020B0604020202020204" pitchFamily="34" charset="0"/>
              <a:buChar char="•"/>
            </a:pPr>
            <a:r>
              <a:rPr lang="fr-FR" sz="1400" b="1" dirty="0">
                <a:latin typeface="Barlow Light" panose="00000400000000000000" pitchFamily="2" charset="0"/>
              </a:rPr>
              <a:t>Recommandation basée sur le contenu : </a:t>
            </a:r>
            <a:r>
              <a:rPr lang="fr-FR" sz="1400" dirty="0">
                <a:latin typeface="Barlow Light" panose="00000400000000000000" pitchFamily="2" charset="0"/>
              </a:rPr>
              <a:t>l’utilisateur se verra recommander des éléments semblables (au sens d’une mesure de similarité entre éléments) à ceux qu’il a préférés dans le passé.</a:t>
            </a:r>
          </a:p>
          <a:p>
            <a:pPr marL="742950" lvl="1" indent="-285750" algn="just">
              <a:buFont typeface="Arial" panose="020B0604020202020204" pitchFamily="34" charset="0"/>
              <a:buChar char="•"/>
            </a:pPr>
            <a:r>
              <a:rPr lang="fr-FR" sz="1400" b="1" dirty="0">
                <a:latin typeface="Barlow Light" panose="00000400000000000000" pitchFamily="2" charset="0"/>
              </a:rPr>
              <a:t>Le filtrage collaboratif : </a:t>
            </a:r>
            <a:r>
              <a:rPr lang="fr-FR" sz="1400" dirty="0">
                <a:latin typeface="Barlow Light" panose="00000400000000000000" pitchFamily="2" charset="0"/>
              </a:rPr>
              <a:t>l’utilisateur se verra recommander des éléments que d’autres utilisateurs ayant des goûts et des préférences similaires (au sens d’une similarité entre utilisateurs et éléments) ont aimé dans le passé.</a:t>
            </a:r>
          </a:p>
        </p:txBody>
      </p:sp>
    </p:spTree>
    <p:extLst>
      <p:ext uri="{BB962C8B-B14F-4D97-AF65-F5344CB8AC3E}">
        <p14:creationId xmlns:p14="http://schemas.microsoft.com/office/powerpoint/2010/main" val="2617499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la stratégie de déploiement</a:t>
            </a:r>
          </a:p>
        </p:txBody>
      </p:sp>
      <p:pic>
        <p:nvPicPr>
          <p:cNvPr id="4" name="Image 3">
            <a:extLst>
              <a:ext uri="{FF2B5EF4-FFF2-40B4-BE49-F238E27FC236}">
                <a16:creationId xmlns:a16="http://schemas.microsoft.com/office/drawing/2014/main" id="{CF5F93A0-F5E2-4CCA-8478-9B7A03EC2F50}"/>
              </a:ext>
            </a:extLst>
          </p:cNvPr>
          <p:cNvPicPr>
            <a:picLocks noChangeAspect="1"/>
          </p:cNvPicPr>
          <p:nvPr/>
        </p:nvPicPr>
        <p:blipFill>
          <a:blip r:embed="rId3"/>
          <a:stretch>
            <a:fillRect/>
          </a:stretch>
        </p:blipFill>
        <p:spPr>
          <a:xfrm>
            <a:off x="2412401" y="1677223"/>
            <a:ext cx="7367197" cy="2726887"/>
          </a:xfrm>
          <a:prstGeom prst="rect">
            <a:avLst/>
          </a:prstGeom>
        </p:spPr>
      </p:pic>
      <p:sp>
        <p:nvSpPr>
          <p:cNvPr id="10" name="ZoneTexte 9">
            <a:extLst>
              <a:ext uri="{FF2B5EF4-FFF2-40B4-BE49-F238E27FC236}">
                <a16:creationId xmlns:a16="http://schemas.microsoft.com/office/drawing/2014/main" id="{415D4B0B-0F74-4F83-B265-9F09166C6912}"/>
              </a:ext>
            </a:extLst>
          </p:cNvPr>
          <p:cNvSpPr txBox="1"/>
          <p:nvPr/>
        </p:nvSpPr>
        <p:spPr>
          <a:xfrm>
            <a:off x="467096" y="4762120"/>
            <a:ext cx="11463600" cy="1631216"/>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Principe</a:t>
            </a:r>
          </a:p>
          <a:p>
            <a:pPr marL="285750" indent="-285750" algn="just">
              <a:buFont typeface="Wingdings" panose="05000000000000000000" pitchFamily="2" charset="2"/>
              <a:buChar char="ü"/>
            </a:pPr>
            <a:r>
              <a:rPr lang="fr-FR" sz="1400" dirty="0">
                <a:latin typeface="Barlow Light" panose="00000400000000000000" pitchFamily="2" charset="0"/>
              </a:rPr>
              <a:t>En se basant sur un échantillon de données, on construit une pipeline « Data </a:t>
            </a:r>
            <a:r>
              <a:rPr lang="fr-FR" sz="1400" dirty="0" err="1">
                <a:latin typeface="Barlow Light" panose="00000400000000000000" pitchFamily="2" charset="0"/>
              </a:rPr>
              <a:t>Prep</a:t>
            </a:r>
            <a:r>
              <a:rPr lang="fr-FR" sz="1400" dirty="0">
                <a:latin typeface="Barlow Light" panose="00000400000000000000" pitchFamily="2" charset="0"/>
              </a:rPr>
              <a:t> » qui va contenir l’ensemble des transformations à effectuer sur les données en plus de l’algorithme de recommandation.</a:t>
            </a:r>
          </a:p>
          <a:p>
            <a:pPr marL="285750" indent="-285750" algn="just">
              <a:buFont typeface="Wingdings" panose="05000000000000000000" pitchFamily="2" charset="2"/>
              <a:buChar char="ü"/>
            </a:pPr>
            <a:r>
              <a:rPr lang="fr-FR" sz="1400" dirty="0">
                <a:latin typeface="Barlow Light" panose="00000400000000000000" pitchFamily="2" charset="0"/>
              </a:rPr>
              <a:t>Cette pipeline sera ensuite généralisée pour les 4000 clients, avec une possibilité de customisation (choix des paramètres de l’algorithme par exemple …).</a:t>
            </a:r>
          </a:p>
          <a:p>
            <a:pPr marL="285750" indent="-285750" algn="just">
              <a:buFont typeface="Wingdings" panose="05000000000000000000" pitchFamily="2" charset="2"/>
              <a:buChar char="ü"/>
            </a:pPr>
            <a:r>
              <a:rPr lang="fr-FR" sz="1400" dirty="0">
                <a:latin typeface="Barlow Light" panose="00000400000000000000" pitchFamily="2" charset="0"/>
              </a:rPr>
              <a:t>La technique de déploiement utilisé sera « Modèle as-a-service » via une API qui communiquera avec l’application afin de fournir les prédictions.</a:t>
            </a:r>
          </a:p>
          <a:p>
            <a:pPr marL="285750" indent="-285750" algn="just">
              <a:buFont typeface="Wingdings" panose="05000000000000000000" pitchFamily="2" charset="2"/>
              <a:buChar char="ü"/>
            </a:pPr>
            <a:r>
              <a:rPr lang="fr-FR" sz="1400" dirty="0">
                <a:latin typeface="Barlow Light" panose="00000400000000000000" pitchFamily="2" charset="0"/>
              </a:rPr>
              <a:t>Pour une meilleure expérience utilisateur, il serait mieux de leur laisser le choix d’activer ou non la recommandation</a:t>
            </a:r>
          </a:p>
        </p:txBody>
      </p:sp>
    </p:spTree>
    <p:extLst>
      <p:ext uri="{BB962C8B-B14F-4D97-AF65-F5344CB8AC3E}">
        <p14:creationId xmlns:p14="http://schemas.microsoft.com/office/powerpoint/2010/main" val="2270873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Réentraînement du modèle</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5016758"/>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Pourquoi réentraîner ? </a:t>
            </a:r>
          </a:p>
          <a:p>
            <a:pPr algn="just"/>
            <a:endParaRPr lang="fr-FR" sz="1600" dirty="0">
              <a:solidFill>
                <a:schemeClr val="accent5">
                  <a:lumMod val="50000"/>
                </a:schemeClr>
              </a:solidFill>
              <a:latin typeface="Barlow Light" panose="00000400000000000000" pitchFamily="2" charset="0"/>
            </a:endParaRPr>
          </a:p>
          <a:p>
            <a:pPr marL="285750" indent="-285750" algn="just">
              <a:buFont typeface="Arial" panose="020B0604020202020204" pitchFamily="34" charset="0"/>
              <a:buChar char="•"/>
            </a:pPr>
            <a:r>
              <a:rPr lang="fr-FR" sz="1600" dirty="0">
                <a:latin typeface="Barlow Light" panose="00000400000000000000" pitchFamily="2" charset="0"/>
              </a:rPr>
              <a:t>Les entreprises peuvent avoir de nouveaux clients comme ils peuvent en perdre. Un réentraînement des modèles s’impose dans ce cas.</a:t>
            </a:r>
          </a:p>
          <a:p>
            <a:pPr marL="285750" indent="-285750" algn="just">
              <a:buFont typeface="Arial" panose="020B0604020202020204" pitchFamily="34" charset="0"/>
              <a:buChar char="•"/>
            </a:pPr>
            <a:r>
              <a:rPr lang="fr-FR" sz="1600" dirty="0">
                <a:latin typeface="Barlow Light" panose="00000400000000000000" pitchFamily="2" charset="0"/>
              </a:rPr>
              <a:t>Il y a un risque de recommander de vieux produits</a:t>
            </a:r>
          </a:p>
          <a:p>
            <a:pPr marL="285750" indent="-285750" algn="just">
              <a:buFont typeface="Arial" panose="020B0604020202020204" pitchFamily="34" charset="0"/>
              <a:buChar char="•"/>
            </a:pPr>
            <a:r>
              <a:rPr lang="fr-FR" sz="1600" dirty="0">
                <a:latin typeface="Barlow Light" panose="00000400000000000000" pitchFamily="2" charset="0"/>
              </a:rPr>
              <a:t>Les comportements des gens risquent de changer</a:t>
            </a:r>
          </a:p>
          <a:p>
            <a:pPr lvl="1" algn="just"/>
            <a:endParaRPr lang="fr-FR" sz="1600" dirty="0">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Quand réentraîner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en fonction du temps :  </a:t>
            </a:r>
            <a:r>
              <a:rPr lang="fr-FR" sz="1600" dirty="0">
                <a:latin typeface="Barlow Light" panose="00000400000000000000" pitchFamily="2" charset="0"/>
              </a:rPr>
              <a:t>la fréquence du réentraînement dépendra du use case (à discuter avec les utilisateurs). Cette fréquence doit prendre en compte la nature des données de chaque client ainsi que ces objectifs business. </a:t>
            </a:r>
          </a:p>
          <a:p>
            <a:pPr algn="just"/>
            <a:endParaRPr lang="fr-FR" sz="1600" dirty="0">
              <a:solidFill>
                <a:schemeClr val="accent5">
                  <a:lumMod val="50000"/>
                </a:schemeClr>
              </a:solidFill>
              <a:latin typeface="Barlow Light" panose="00000400000000000000" pitchFamily="2" charset="0"/>
            </a:endParaRPr>
          </a:p>
          <a:p>
            <a:pPr algn="just"/>
            <a:r>
              <a:rPr lang="fr-FR" sz="1600" b="1" dirty="0">
                <a:latin typeface="Barlow Light" panose="00000400000000000000" pitchFamily="2" charset="0"/>
              </a:rPr>
              <a:t>Réentraîner suite à une dégradation de performance : </a:t>
            </a:r>
            <a:r>
              <a:rPr lang="fr-FR" sz="1600" dirty="0">
                <a:latin typeface="Barlow Light" panose="00000400000000000000" pitchFamily="2" charset="0"/>
              </a:rPr>
              <a:t>Cette approche implique l’existence d’un système de monitoring, qui exploite à la fois la puissance des métriques réalité « terrain » ou du data drift, qui tous les deux marchent très bien dans cet exemple.</a:t>
            </a:r>
          </a:p>
          <a:p>
            <a:pPr algn="just"/>
            <a:endParaRPr lang="fr-FR" sz="1600" dirty="0">
              <a:latin typeface="Barlow Light" panose="00000400000000000000" pitchFamily="2" charset="0"/>
            </a:endParaRPr>
          </a:p>
          <a:p>
            <a:pPr algn="just"/>
            <a:endParaRPr lang="fr-FR" sz="1600" dirty="0">
              <a:latin typeface="Barlow Light" panose="00000400000000000000" pitchFamily="2" charset="0"/>
            </a:endParaRPr>
          </a:p>
          <a:p>
            <a:pPr algn="just"/>
            <a:r>
              <a:rPr lang="fr-FR" sz="1600" dirty="0">
                <a:latin typeface="Barlow Light" panose="00000400000000000000" pitchFamily="2" charset="0"/>
              </a:rPr>
              <a:t>Il est difficile de maintenir 4000 modèles à la fois et donc l’utilisation d’une pipeline d’entraînement continu (CT)  est fortement recommandée. Pour une meilleure expérience utilisateur, il serait mieux de leur laisser le choix d’activer ou non manuellement la pipeline d’entraînement continu.</a:t>
            </a:r>
          </a:p>
        </p:txBody>
      </p:sp>
    </p:spTree>
    <p:extLst>
      <p:ext uri="{BB962C8B-B14F-4D97-AF65-F5344CB8AC3E}">
        <p14:creationId xmlns:p14="http://schemas.microsoft.com/office/powerpoint/2010/main" val="4138207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Exemple d’application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Système de recommandation : Monitoring des performances</a:t>
            </a:r>
          </a:p>
        </p:txBody>
      </p:sp>
      <p:sp>
        <p:nvSpPr>
          <p:cNvPr id="6" name="ZoneTexte 5">
            <a:extLst>
              <a:ext uri="{FF2B5EF4-FFF2-40B4-BE49-F238E27FC236}">
                <a16:creationId xmlns:a16="http://schemas.microsoft.com/office/drawing/2014/main" id="{681AF57C-F929-4906-90DB-AE8D2B357AC7}"/>
              </a:ext>
            </a:extLst>
          </p:cNvPr>
          <p:cNvSpPr txBox="1"/>
          <p:nvPr/>
        </p:nvSpPr>
        <p:spPr>
          <a:xfrm>
            <a:off x="364200" y="1572871"/>
            <a:ext cx="11463600" cy="3539430"/>
          </a:xfrm>
          <a:prstGeom prst="rect">
            <a:avLst/>
          </a:prstGeom>
          <a:noFill/>
        </p:spPr>
        <p:txBody>
          <a:bodyPr wrap="square" rtlCol="0">
            <a:spAutoFit/>
          </a:bodyPr>
          <a:lstStyle/>
          <a:p>
            <a:pPr algn="just"/>
            <a:r>
              <a:rPr lang="fr-FR" sz="1600" dirty="0">
                <a:solidFill>
                  <a:schemeClr val="accent5">
                    <a:lumMod val="50000"/>
                  </a:schemeClr>
                </a:solidFill>
                <a:latin typeface="Barlow Light" panose="00000400000000000000" pitchFamily="2" charset="0"/>
              </a:rPr>
              <a:t>Métrique de monitoring </a:t>
            </a:r>
          </a:p>
          <a:p>
            <a:pPr algn="just"/>
            <a:endParaRPr lang="fr-FR" sz="1600" dirty="0">
              <a:solidFill>
                <a:schemeClr val="accent5">
                  <a:lumMod val="50000"/>
                </a:schemeClr>
              </a:solidFill>
              <a:latin typeface="Barlow Light" panose="00000400000000000000" pitchFamily="2" charset="0"/>
            </a:endParaRPr>
          </a:p>
          <a:p>
            <a:pPr algn="just"/>
            <a:r>
              <a:rPr lang="fr-FR" sz="1600" dirty="0">
                <a:latin typeface="Barlow Light" panose="00000400000000000000" pitchFamily="2" charset="0"/>
              </a:rPr>
              <a:t>La métrique à utiliser dans ce cas est la réalité « terrain » qui peut se résumer en deux informations :</a:t>
            </a:r>
          </a:p>
          <a:p>
            <a:pPr marL="742950" lvl="1" indent="-285750" algn="just">
              <a:buFont typeface="Arial" panose="020B0604020202020204" pitchFamily="34" charset="0"/>
              <a:buChar char="•"/>
            </a:pPr>
            <a:r>
              <a:rPr lang="fr-FR" sz="1600" dirty="0">
                <a:latin typeface="Barlow Light" panose="00000400000000000000" pitchFamily="2" charset="0"/>
              </a:rPr>
              <a:t>L’interaction du client avec le produit recommandé </a:t>
            </a:r>
          </a:p>
          <a:p>
            <a:pPr marL="742950" lvl="1" indent="-285750" algn="just">
              <a:buFont typeface="Arial" panose="020B0604020202020204" pitchFamily="34" charset="0"/>
              <a:buChar char="•"/>
            </a:pPr>
            <a:r>
              <a:rPr lang="fr-FR" sz="1600" dirty="0">
                <a:latin typeface="Barlow Light" panose="00000400000000000000" pitchFamily="2" charset="0"/>
              </a:rPr>
              <a:t>Si oui ou non le client a commandé le produit</a:t>
            </a:r>
          </a:p>
          <a:p>
            <a:pPr algn="just"/>
            <a:r>
              <a:rPr lang="fr-FR" sz="1600" dirty="0">
                <a:latin typeface="Barlow Light" panose="00000400000000000000" pitchFamily="2" charset="0"/>
              </a:rPr>
              <a:t>Ces informations peuvent être remontées sous forme de KPIs dans des </a:t>
            </a:r>
            <a:r>
              <a:rPr lang="fr-FR" sz="1600" dirty="0" err="1">
                <a:latin typeface="Barlow Light" panose="00000400000000000000" pitchFamily="2" charset="0"/>
              </a:rPr>
              <a:t>dashboards</a:t>
            </a:r>
            <a:r>
              <a:rPr lang="fr-FR" sz="1600" dirty="0">
                <a:latin typeface="Barlow Light" panose="00000400000000000000" pitchFamily="2" charset="0"/>
              </a:rPr>
              <a:t> et communiquées au entreprises.</a:t>
            </a:r>
          </a:p>
          <a:p>
            <a:pPr algn="just"/>
            <a:endParaRPr lang="fr-FR" sz="1600" dirty="0">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a:p>
            <a:pPr algn="just"/>
            <a:r>
              <a:rPr lang="fr-FR" sz="1600" dirty="0">
                <a:solidFill>
                  <a:schemeClr val="accent5">
                    <a:lumMod val="50000"/>
                  </a:schemeClr>
                </a:solidFill>
                <a:latin typeface="Barlow Light" panose="00000400000000000000" pitchFamily="2" charset="0"/>
              </a:rPr>
              <a:t>Monitoring global </a:t>
            </a:r>
          </a:p>
          <a:p>
            <a:pPr algn="just"/>
            <a:endParaRPr lang="fr-FR" sz="1600" dirty="0">
              <a:solidFill>
                <a:schemeClr val="accent5">
                  <a:lumMod val="50000"/>
                </a:schemeClr>
              </a:solidFill>
              <a:latin typeface="Barlow Light" panose="00000400000000000000" pitchFamily="2" charset="0"/>
            </a:endParaRPr>
          </a:p>
          <a:p>
            <a:pPr algn="just"/>
            <a:r>
              <a:rPr lang="fr-FR" sz="1600" i="1" dirty="0" err="1">
                <a:latin typeface="Barlow Light" panose="00000400000000000000" pitchFamily="2" charset="0"/>
              </a:rPr>
              <a:t>MarketCloud</a:t>
            </a:r>
            <a:r>
              <a:rPr lang="fr-FR" sz="1600" i="1" dirty="0">
                <a:latin typeface="Barlow Light" panose="00000400000000000000" pitchFamily="2" charset="0"/>
              </a:rPr>
              <a:t> </a:t>
            </a:r>
            <a:r>
              <a:rPr lang="fr-FR" sz="1600" dirty="0">
                <a:latin typeface="Barlow Light" panose="00000400000000000000" pitchFamily="2" charset="0"/>
              </a:rPr>
              <a:t>peut aussi monitorer la performance  de tous les modèles à la fois. En effet, si plusieurs entreprise désactivent les recommandations c’est un bon indicateur qu’ils n’en sont pas satisfaits.</a:t>
            </a:r>
          </a:p>
          <a:p>
            <a:pPr algn="just"/>
            <a:endParaRPr lang="fr-FR" sz="1600" dirty="0">
              <a:solidFill>
                <a:schemeClr val="accent5">
                  <a:lumMod val="50000"/>
                </a:schemeClr>
              </a:solidFill>
              <a:latin typeface="Barlow Light" panose="00000400000000000000" pitchFamily="2" charset="0"/>
            </a:endParaRPr>
          </a:p>
          <a:p>
            <a:pPr algn="just"/>
            <a:endParaRPr lang="fr-FR" sz="1600" dirty="0">
              <a:solidFill>
                <a:schemeClr val="accent5">
                  <a:lumMod val="50000"/>
                </a:schemeClr>
              </a:solidFill>
              <a:latin typeface="Barlow Light" panose="00000400000000000000" pitchFamily="2" charset="0"/>
            </a:endParaRPr>
          </a:p>
        </p:txBody>
      </p:sp>
    </p:spTree>
    <p:extLst>
      <p:ext uri="{BB962C8B-B14F-4D97-AF65-F5344CB8AC3E}">
        <p14:creationId xmlns:p14="http://schemas.microsoft.com/office/powerpoint/2010/main" val="2252353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682709" y="1680395"/>
            <a:ext cx="7509291" cy="3969175"/>
          </a:xfrm>
        </p:spPr>
        <p:txBody>
          <a:bodyPr/>
          <a:lstStyle/>
          <a:p>
            <a:r>
              <a:rPr lang="fr-FR" dirty="0">
                <a:solidFill>
                  <a:schemeClr val="bg2"/>
                </a:solidFill>
              </a:rPr>
              <a:t>Présentation générale</a:t>
            </a:r>
          </a:p>
          <a:p>
            <a:endParaRPr lang="fr-FR" dirty="0">
              <a:solidFill>
                <a:schemeClr val="bg2"/>
              </a:solidFill>
            </a:endParaRPr>
          </a:p>
          <a:p>
            <a:r>
              <a:rPr lang="fr-FR" dirty="0">
                <a:solidFill>
                  <a:schemeClr val="bg2"/>
                </a:solidFill>
              </a:rPr>
              <a:t>Les composantes du MLOps</a:t>
            </a:r>
          </a:p>
          <a:p>
            <a:endParaRPr lang="fr-FR" dirty="0">
              <a:solidFill>
                <a:schemeClr val="bg2"/>
              </a:solidFill>
            </a:endParaRPr>
          </a:p>
          <a:p>
            <a:r>
              <a:rPr lang="fr-FR" dirty="0">
                <a:solidFill>
                  <a:schemeClr val="bg2"/>
                </a:solidFill>
              </a:rPr>
              <a:t>Exemple d’application</a:t>
            </a:r>
          </a:p>
          <a:p>
            <a:endParaRPr lang="fr-FR" dirty="0">
              <a:solidFill>
                <a:schemeClr val="bg2"/>
              </a:solidFill>
            </a:endParaRPr>
          </a:p>
          <a:p>
            <a:r>
              <a:rPr lang="fr-FR" dirty="0"/>
              <a:t>Conclusion</a:t>
            </a:r>
          </a:p>
        </p:txBody>
      </p:sp>
    </p:spTree>
    <p:extLst>
      <p:ext uri="{BB962C8B-B14F-4D97-AF65-F5344CB8AC3E}">
        <p14:creationId xmlns:p14="http://schemas.microsoft.com/office/powerpoint/2010/main" val="593714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Que vaut le MLOps aujourd’hui ?</a:t>
            </a:r>
          </a:p>
        </p:txBody>
      </p:sp>
      <p:pic>
        <p:nvPicPr>
          <p:cNvPr id="2" name="Image 1">
            <a:extLst>
              <a:ext uri="{FF2B5EF4-FFF2-40B4-BE49-F238E27FC236}">
                <a16:creationId xmlns:a16="http://schemas.microsoft.com/office/drawing/2014/main" id="{A33E400E-41F0-4A42-AFA2-BD66845A9308}"/>
              </a:ext>
            </a:extLst>
          </p:cNvPr>
          <p:cNvPicPr>
            <a:picLocks noChangeAspect="1"/>
          </p:cNvPicPr>
          <p:nvPr/>
        </p:nvPicPr>
        <p:blipFill rotWithShape="1">
          <a:blip r:embed="rId3"/>
          <a:srcRect r="604" b="4756"/>
          <a:stretch/>
        </p:blipFill>
        <p:spPr>
          <a:xfrm flipH="1">
            <a:off x="872771" y="2330605"/>
            <a:ext cx="2442746" cy="1882476"/>
          </a:xfrm>
          <a:prstGeom prst="rect">
            <a:avLst/>
          </a:prstGeom>
        </p:spPr>
      </p:pic>
      <p:sp>
        <p:nvSpPr>
          <p:cNvPr id="3" name="ZoneTexte 2">
            <a:extLst>
              <a:ext uri="{FF2B5EF4-FFF2-40B4-BE49-F238E27FC236}">
                <a16:creationId xmlns:a16="http://schemas.microsoft.com/office/drawing/2014/main" id="{F9724434-B63F-4D30-A586-4A4A2E57C54E}"/>
              </a:ext>
            </a:extLst>
          </p:cNvPr>
          <p:cNvSpPr txBox="1"/>
          <p:nvPr/>
        </p:nvSpPr>
        <p:spPr>
          <a:xfrm>
            <a:off x="534837" y="4226151"/>
            <a:ext cx="3019691" cy="584775"/>
          </a:xfrm>
          <a:prstGeom prst="rect">
            <a:avLst/>
          </a:prstGeom>
          <a:noFill/>
        </p:spPr>
        <p:txBody>
          <a:bodyPr wrap="square" rtlCol="0">
            <a:spAutoFit/>
          </a:bodyPr>
          <a:lstStyle/>
          <a:p>
            <a:pPr algn="ctr"/>
            <a:r>
              <a:rPr lang="fr-FR" sz="1600" dirty="0">
                <a:latin typeface="Barlow Light" panose="00000400000000000000" pitchFamily="2" charset="0"/>
              </a:rPr>
              <a:t>Une multitude d’outils dans le marché </a:t>
            </a:r>
          </a:p>
        </p:txBody>
      </p:sp>
      <p:pic>
        <p:nvPicPr>
          <p:cNvPr id="4" name="Image 3">
            <a:extLst>
              <a:ext uri="{FF2B5EF4-FFF2-40B4-BE49-F238E27FC236}">
                <a16:creationId xmlns:a16="http://schemas.microsoft.com/office/drawing/2014/main" id="{A1E03E4B-74F3-476D-9578-2284ED058C6B}"/>
              </a:ext>
            </a:extLst>
          </p:cNvPr>
          <p:cNvPicPr>
            <a:picLocks noChangeAspect="1"/>
          </p:cNvPicPr>
          <p:nvPr/>
        </p:nvPicPr>
        <p:blipFill>
          <a:blip r:embed="rId4"/>
          <a:stretch>
            <a:fillRect/>
          </a:stretch>
        </p:blipFill>
        <p:spPr>
          <a:xfrm>
            <a:off x="4432054" y="2324537"/>
            <a:ext cx="2524508" cy="1897627"/>
          </a:xfrm>
          <a:prstGeom prst="rect">
            <a:avLst/>
          </a:prstGeom>
        </p:spPr>
      </p:pic>
      <p:sp>
        <p:nvSpPr>
          <p:cNvPr id="17" name="ZoneTexte 16">
            <a:extLst>
              <a:ext uri="{FF2B5EF4-FFF2-40B4-BE49-F238E27FC236}">
                <a16:creationId xmlns:a16="http://schemas.microsoft.com/office/drawing/2014/main" id="{4F77E9DF-C40B-4755-B843-799D702D3785}"/>
              </a:ext>
            </a:extLst>
          </p:cNvPr>
          <p:cNvSpPr txBox="1"/>
          <p:nvPr/>
        </p:nvSpPr>
        <p:spPr>
          <a:xfrm>
            <a:off x="4218580" y="4261913"/>
            <a:ext cx="3019691" cy="830997"/>
          </a:xfrm>
          <a:prstGeom prst="rect">
            <a:avLst/>
          </a:prstGeom>
          <a:noFill/>
        </p:spPr>
        <p:txBody>
          <a:bodyPr wrap="square" rtlCol="0">
            <a:spAutoFit/>
          </a:bodyPr>
          <a:lstStyle/>
          <a:p>
            <a:pPr algn="ctr"/>
            <a:r>
              <a:rPr lang="fr-FR" sz="1600" dirty="0">
                <a:latin typeface="Barlow Light" panose="00000400000000000000" pitchFamily="2" charset="0"/>
              </a:rPr>
              <a:t>Trop d’attentes pour une technologie qui vient de voir le jour</a:t>
            </a:r>
          </a:p>
        </p:txBody>
      </p:sp>
      <p:sp>
        <p:nvSpPr>
          <p:cNvPr id="18" name="Rectangle 17">
            <a:extLst>
              <a:ext uri="{FF2B5EF4-FFF2-40B4-BE49-F238E27FC236}">
                <a16:creationId xmlns:a16="http://schemas.microsoft.com/office/drawing/2014/main" id="{20BF4102-805A-4C11-9AF5-C2CA0E78BB74}"/>
              </a:ext>
            </a:extLst>
          </p:cNvPr>
          <p:cNvSpPr/>
          <p:nvPr/>
        </p:nvSpPr>
        <p:spPr>
          <a:xfrm>
            <a:off x="5361866" y="3433937"/>
            <a:ext cx="236323" cy="4806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solidFill>
                <a:schemeClr val="tx1"/>
              </a:solidFill>
            </a:endParaRPr>
          </a:p>
        </p:txBody>
      </p:sp>
      <p:pic>
        <p:nvPicPr>
          <p:cNvPr id="19" name="Image 18">
            <a:extLst>
              <a:ext uri="{FF2B5EF4-FFF2-40B4-BE49-F238E27FC236}">
                <a16:creationId xmlns:a16="http://schemas.microsoft.com/office/drawing/2014/main" id="{D2C62AFC-BB4D-4F48-B5A5-CF57712E6FBF}"/>
              </a:ext>
            </a:extLst>
          </p:cNvPr>
          <p:cNvPicPr>
            <a:picLocks noChangeAspect="1"/>
          </p:cNvPicPr>
          <p:nvPr/>
        </p:nvPicPr>
        <p:blipFill>
          <a:blip r:embed="rId5"/>
          <a:stretch>
            <a:fillRect/>
          </a:stretch>
        </p:blipFill>
        <p:spPr>
          <a:xfrm>
            <a:off x="8126429" y="2403019"/>
            <a:ext cx="2792610" cy="1810062"/>
          </a:xfrm>
          <a:prstGeom prst="rect">
            <a:avLst/>
          </a:prstGeom>
        </p:spPr>
      </p:pic>
      <p:sp>
        <p:nvSpPr>
          <p:cNvPr id="20" name="ZoneTexte 19">
            <a:extLst>
              <a:ext uri="{FF2B5EF4-FFF2-40B4-BE49-F238E27FC236}">
                <a16:creationId xmlns:a16="http://schemas.microsoft.com/office/drawing/2014/main" id="{38F63B00-020D-459D-AD89-557397CC95C0}"/>
              </a:ext>
            </a:extLst>
          </p:cNvPr>
          <p:cNvSpPr txBox="1"/>
          <p:nvPr/>
        </p:nvSpPr>
        <p:spPr>
          <a:xfrm>
            <a:off x="7902323" y="4261913"/>
            <a:ext cx="3739432" cy="830997"/>
          </a:xfrm>
          <a:prstGeom prst="rect">
            <a:avLst/>
          </a:prstGeom>
          <a:noFill/>
        </p:spPr>
        <p:txBody>
          <a:bodyPr wrap="square" rtlCol="0">
            <a:spAutoFit/>
          </a:bodyPr>
          <a:lstStyle/>
          <a:p>
            <a:pPr algn="ctr"/>
            <a:r>
              <a:rPr lang="fr-FR" sz="1600" dirty="0">
                <a:latin typeface="Barlow Light" panose="00000400000000000000" pitchFamily="2" charset="0"/>
              </a:rPr>
              <a:t>Beaucoup d’entreprises entreprennent des process MLOps très sophistiqués alors qu’ils n’ont pas d’expertise Data/ML</a:t>
            </a:r>
          </a:p>
        </p:txBody>
      </p:sp>
      <p:sp>
        <p:nvSpPr>
          <p:cNvPr id="22" name="ZoneTexte 21">
            <a:extLst>
              <a:ext uri="{FF2B5EF4-FFF2-40B4-BE49-F238E27FC236}">
                <a16:creationId xmlns:a16="http://schemas.microsoft.com/office/drawing/2014/main" id="{B08C76A3-78B9-46E5-982C-5CB91F9984B1}"/>
              </a:ext>
            </a:extLst>
          </p:cNvPr>
          <p:cNvSpPr txBox="1"/>
          <p:nvPr/>
        </p:nvSpPr>
        <p:spPr>
          <a:xfrm>
            <a:off x="923629" y="5693082"/>
            <a:ext cx="10103003" cy="830997"/>
          </a:xfrm>
          <a:prstGeom prst="rect">
            <a:avLst/>
          </a:prstGeom>
          <a:noFill/>
        </p:spPr>
        <p:txBody>
          <a:bodyPr wrap="square" rtlCol="0">
            <a:spAutoFit/>
          </a:bodyPr>
          <a:lstStyle/>
          <a:p>
            <a:pPr algn="ctr"/>
            <a:r>
              <a:rPr lang="fr-FR" sz="2400" dirty="0">
                <a:latin typeface="Barlow Light" panose="00000400000000000000" pitchFamily="2" charset="0"/>
              </a:rPr>
              <a:t>Le MLOps est « désordonné » … mais c’est attendu. C’est une nécessité qui vient en réponse à une vraie problématique</a:t>
            </a:r>
          </a:p>
        </p:txBody>
      </p:sp>
    </p:spTree>
    <p:extLst>
      <p:ext uri="{BB962C8B-B14F-4D97-AF65-F5344CB8AC3E}">
        <p14:creationId xmlns:p14="http://schemas.microsoft.com/office/powerpoint/2010/main" val="1030607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Conclusion</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 Quelles solutions nous rapporte le MLOps ?</a:t>
            </a:r>
          </a:p>
        </p:txBody>
      </p:sp>
      <p:sp>
        <p:nvSpPr>
          <p:cNvPr id="5" name="ZoneTexte 4">
            <a:extLst>
              <a:ext uri="{FF2B5EF4-FFF2-40B4-BE49-F238E27FC236}">
                <a16:creationId xmlns:a16="http://schemas.microsoft.com/office/drawing/2014/main" id="{3915344F-9402-487E-846C-6C0CB32C4AD7}"/>
              </a:ext>
            </a:extLst>
          </p:cNvPr>
          <p:cNvSpPr txBox="1"/>
          <p:nvPr/>
        </p:nvSpPr>
        <p:spPr>
          <a:xfrm>
            <a:off x="546785" y="3166531"/>
            <a:ext cx="2142066" cy="861774"/>
          </a:xfrm>
          <a:prstGeom prst="rect">
            <a:avLst/>
          </a:prstGeom>
          <a:noFill/>
        </p:spPr>
        <p:txBody>
          <a:bodyPr wrap="square" rtlCol="0">
            <a:spAutoFit/>
          </a:bodyPr>
          <a:lstStyle/>
          <a:p>
            <a:pPr algn="ctr"/>
            <a:r>
              <a:rPr lang="fr-FR" sz="1200" dirty="0">
                <a:latin typeface="Barlow Light" panose="00000400000000000000" pitchFamily="2" charset="0"/>
              </a:rPr>
              <a:t>Amélioration de la collabo</a:t>
            </a:r>
            <a:r>
              <a:rPr lang="fr-FR" sz="1400" dirty="0">
                <a:latin typeface="Barlow Light" panose="00000400000000000000" pitchFamily="2" charset="0"/>
              </a:rPr>
              <a:t>r</a:t>
            </a:r>
            <a:r>
              <a:rPr lang="fr-FR" sz="1200" dirty="0">
                <a:latin typeface="Barlow Light" panose="00000400000000000000" pitchFamily="2" charset="0"/>
              </a:rPr>
              <a:t>ation entre les équipes de développement et de data science </a:t>
            </a:r>
          </a:p>
        </p:txBody>
      </p:sp>
      <p:sp>
        <p:nvSpPr>
          <p:cNvPr id="7" name="ZoneTexte 6">
            <a:extLst>
              <a:ext uri="{FF2B5EF4-FFF2-40B4-BE49-F238E27FC236}">
                <a16:creationId xmlns:a16="http://schemas.microsoft.com/office/drawing/2014/main" id="{D291EB4E-5C5D-4CCC-8452-8F21BCBD99C0}"/>
              </a:ext>
            </a:extLst>
          </p:cNvPr>
          <p:cNvSpPr txBox="1"/>
          <p:nvPr/>
        </p:nvSpPr>
        <p:spPr>
          <a:xfrm>
            <a:off x="4770966" y="3281156"/>
            <a:ext cx="2142066" cy="461665"/>
          </a:xfrm>
          <a:prstGeom prst="rect">
            <a:avLst/>
          </a:prstGeom>
          <a:noFill/>
        </p:spPr>
        <p:txBody>
          <a:bodyPr wrap="square" rtlCol="0">
            <a:spAutoFit/>
          </a:bodyPr>
          <a:lstStyle/>
          <a:p>
            <a:pPr algn="ctr"/>
            <a:r>
              <a:rPr lang="fr-FR" sz="1200" dirty="0">
                <a:latin typeface="Barlow Light" panose="00000400000000000000" pitchFamily="2" charset="0"/>
              </a:rPr>
              <a:t>Amélioration de la qualité et de la fiabilité des modèles </a:t>
            </a:r>
          </a:p>
        </p:txBody>
      </p:sp>
      <p:sp>
        <p:nvSpPr>
          <p:cNvPr id="10" name="ZoneTexte 9">
            <a:extLst>
              <a:ext uri="{FF2B5EF4-FFF2-40B4-BE49-F238E27FC236}">
                <a16:creationId xmlns:a16="http://schemas.microsoft.com/office/drawing/2014/main" id="{2774186D-83BD-4487-9809-F23B502EAC4C}"/>
              </a:ext>
            </a:extLst>
          </p:cNvPr>
          <p:cNvSpPr txBox="1"/>
          <p:nvPr/>
        </p:nvSpPr>
        <p:spPr>
          <a:xfrm>
            <a:off x="8995147" y="3281155"/>
            <a:ext cx="2142066" cy="461665"/>
          </a:xfrm>
          <a:prstGeom prst="rect">
            <a:avLst/>
          </a:prstGeom>
          <a:noFill/>
        </p:spPr>
        <p:txBody>
          <a:bodyPr wrap="square" rtlCol="0">
            <a:spAutoFit/>
          </a:bodyPr>
          <a:lstStyle/>
          <a:p>
            <a:pPr algn="ctr"/>
            <a:r>
              <a:rPr lang="fr-FR" sz="1200" dirty="0">
                <a:latin typeface="Barlow Light" panose="00000400000000000000" pitchFamily="2" charset="0"/>
              </a:rPr>
              <a:t>Gestion efficace des versions et des mises à jour </a:t>
            </a:r>
          </a:p>
        </p:txBody>
      </p:sp>
      <p:sp>
        <p:nvSpPr>
          <p:cNvPr id="14" name="ZoneTexte 13">
            <a:extLst>
              <a:ext uri="{FF2B5EF4-FFF2-40B4-BE49-F238E27FC236}">
                <a16:creationId xmlns:a16="http://schemas.microsoft.com/office/drawing/2014/main" id="{95E20A17-202E-47F0-8CC0-C505EDAB8E27}"/>
              </a:ext>
            </a:extLst>
          </p:cNvPr>
          <p:cNvSpPr txBox="1"/>
          <p:nvPr/>
        </p:nvSpPr>
        <p:spPr>
          <a:xfrm>
            <a:off x="2671231" y="5427765"/>
            <a:ext cx="2142066" cy="276999"/>
          </a:xfrm>
          <a:prstGeom prst="rect">
            <a:avLst/>
          </a:prstGeom>
          <a:noFill/>
        </p:spPr>
        <p:txBody>
          <a:bodyPr wrap="square" rtlCol="0">
            <a:spAutoFit/>
          </a:bodyPr>
          <a:lstStyle/>
          <a:p>
            <a:pPr algn="ctr"/>
            <a:r>
              <a:rPr lang="fr-FR" sz="1200" dirty="0">
                <a:latin typeface="Barlow Light" panose="00000400000000000000" pitchFamily="2" charset="0"/>
              </a:rPr>
              <a:t>Scalabilité et flexibilité </a:t>
            </a:r>
          </a:p>
        </p:txBody>
      </p:sp>
      <p:sp>
        <p:nvSpPr>
          <p:cNvPr id="16" name="ZoneTexte 15">
            <a:extLst>
              <a:ext uri="{FF2B5EF4-FFF2-40B4-BE49-F238E27FC236}">
                <a16:creationId xmlns:a16="http://schemas.microsoft.com/office/drawing/2014/main" id="{4F966192-C7EE-47A9-8C9A-C1A475D5179E}"/>
              </a:ext>
            </a:extLst>
          </p:cNvPr>
          <p:cNvSpPr txBox="1"/>
          <p:nvPr/>
        </p:nvSpPr>
        <p:spPr>
          <a:xfrm>
            <a:off x="6913032" y="5335431"/>
            <a:ext cx="2142066" cy="461665"/>
          </a:xfrm>
          <a:prstGeom prst="rect">
            <a:avLst/>
          </a:prstGeom>
          <a:noFill/>
        </p:spPr>
        <p:txBody>
          <a:bodyPr wrap="square" rtlCol="0">
            <a:spAutoFit/>
          </a:bodyPr>
          <a:lstStyle/>
          <a:p>
            <a:pPr algn="ctr"/>
            <a:r>
              <a:rPr lang="fr-FR" sz="1200" dirty="0">
                <a:latin typeface="Barlow Light" panose="00000400000000000000" pitchFamily="2" charset="0"/>
              </a:rPr>
              <a:t>Gérer la dépendance des données et du business </a:t>
            </a:r>
          </a:p>
        </p:txBody>
      </p:sp>
      <p:pic>
        <p:nvPicPr>
          <p:cNvPr id="2" name="Image 1">
            <a:extLst>
              <a:ext uri="{FF2B5EF4-FFF2-40B4-BE49-F238E27FC236}">
                <a16:creationId xmlns:a16="http://schemas.microsoft.com/office/drawing/2014/main" id="{7BD8D958-2E66-408C-B2A1-B19B19C87FF7}"/>
              </a:ext>
            </a:extLst>
          </p:cNvPr>
          <p:cNvPicPr>
            <a:picLocks noChangeAspect="1"/>
          </p:cNvPicPr>
          <p:nvPr/>
        </p:nvPicPr>
        <p:blipFill>
          <a:blip r:embed="rId3"/>
          <a:stretch>
            <a:fillRect/>
          </a:stretch>
        </p:blipFill>
        <p:spPr>
          <a:xfrm>
            <a:off x="932018" y="1909555"/>
            <a:ext cx="1371600" cy="1371600"/>
          </a:xfrm>
          <a:prstGeom prst="rect">
            <a:avLst/>
          </a:prstGeom>
        </p:spPr>
      </p:pic>
      <p:pic>
        <p:nvPicPr>
          <p:cNvPr id="3" name="Image 2">
            <a:extLst>
              <a:ext uri="{FF2B5EF4-FFF2-40B4-BE49-F238E27FC236}">
                <a16:creationId xmlns:a16="http://schemas.microsoft.com/office/drawing/2014/main" id="{EE3C8510-1DD8-4090-A690-3668E83E359D}"/>
              </a:ext>
            </a:extLst>
          </p:cNvPr>
          <p:cNvPicPr>
            <a:picLocks noChangeAspect="1"/>
          </p:cNvPicPr>
          <p:nvPr/>
        </p:nvPicPr>
        <p:blipFill>
          <a:blip r:embed="rId4"/>
          <a:stretch>
            <a:fillRect/>
          </a:stretch>
        </p:blipFill>
        <p:spPr>
          <a:xfrm>
            <a:off x="5156199" y="1850660"/>
            <a:ext cx="1371600" cy="1371600"/>
          </a:xfrm>
          <a:prstGeom prst="rect">
            <a:avLst/>
          </a:prstGeom>
        </p:spPr>
      </p:pic>
      <p:pic>
        <p:nvPicPr>
          <p:cNvPr id="4" name="Image 3">
            <a:extLst>
              <a:ext uri="{FF2B5EF4-FFF2-40B4-BE49-F238E27FC236}">
                <a16:creationId xmlns:a16="http://schemas.microsoft.com/office/drawing/2014/main" id="{CFF9CD64-D98A-4089-B57D-C0899EB3A627}"/>
              </a:ext>
            </a:extLst>
          </p:cNvPr>
          <p:cNvPicPr>
            <a:picLocks noChangeAspect="1"/>
          </p:cNvPicPr>
          <p:nvPr/>
        </p:nvPicPr>
        <p:blipFill>
          <a:blip r:embed="rId5"/>
          <a:stretch>
            <a:fillRect/>
          </a:stretch>
        </p:blipFill>
        <p:spPr>
          <a:xfrm>
            <a:off x="9380380" y="1909555"/>
            <a:ext cx="1371600" cy="1371600"/>
          </a:xfrm>
          <a:prstGeom prst="rect">
            <a:avLst/>
          </a:prstGeom>
        </p:spPr>
      </p:pic>
      <p:pic>
        <p:nvPicPr>
          <p:cNvPr id="17" name="Image 16">
            <a:extLst>
              <a:ext uri="{FF2B5EF4-FFF2-40B4-BE49-F238E27FC236}">
                <a16:creationId xmlns:a16="http://schemas.microsoft.com/office/drawing/2014/main" id="{804E2A94-DE85-466E-BEBE-5F4B7111801B}"/>
              </a:ext>
            </a:extLst>
          </p:cNvPr>
          <p:cNvPicPr>
            <a:picLocks noChangeAspect="1"/>
          </p:cNvPicPr>
          <p:nvPr/>
        </p:nvPicPr>
        <p:blipFill>
          <a:blip r:embed="rId6"/>
          <a:stretch>
            <a:fillRect/>
          </a:stretch>
        </p:blipFill>
        <p:spPr>
          <a:xfrm>
            <a:off x="3056464" y="4056165"/>
            <a:ext cx="1371600" cy="1371600"/>
          </a:xfrm>
          <a:prstGeom prst="rect">
            <a:avLst/>
          </a:prstGeom>
        </p:spPr>
      </p:pic>
      <p:pic>
        <p:nvPicPr>
          <p:cNvPr id="19" name="Image 18">
            <a:extLst>
              <a:ext uri="{FF2B5EF4-FFF2-40B4-BE49-F238E27FC236}">
                <a16:creationId xmlns:a16="http://schemas.microsoft.com/office/drawing/2014/main" id="{A87A31EF-E715-4BCC-B1C0-340840E86374}"/>
              </a:ext>
            </a:extLst>
          </p:cNvPr>
          <p:cNvPicPr>
            <a:picLocks noChangeAspect="1"/>
          </p:cNvPicPr>
          <p:nvPr/>
        </p:nvPicPr>
        <p:blipFill>
          <a:blip r:embed="rId7"/>
          <a:stretch>
            <a:fillRect/>
          </a:stretch>
        </p:blipFill>
        <p:spPr>
          <a:xfrm>
            <a:off x="7298265" y="3853326"/>
            <a:ext cx="1371600" cy="1371600"/>
          </a:xfrm>
          <a:prstGeom prst="rect">
            <a:avLst/>
          </a:prstGeom>
        </p:spPr>
      </p:pic>
    </p:spTree>
    <p:extLst>
      <p:ext uri="{BB962C8B-B14F-4D97-AF65-F5344CB8AC3E}">
        <p14:creationId xmlns:p14="http://schemas.microsoft.com/office/powerpoint/2010/main" val="3852226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9" name="Espace réservé du contenu 8">
            <a:extLst>
              <a:ext uri="{FF2B5EF4-FFF2-40B4-BE49-F238E27FC236}">
                <a16:creationId xmlns:a16="http://schemas.microsoft.com/office/drawing/2014/main" id="{817365D5-4222-4AC7-A59F-742AD839AE69}"/>
              </a:ext>
            </a:extLst>
          </p:cNvPr>
          <p:cNvSpPr>
            <a:spLocks noGrp="1"/>
          </p:cNvSpPr>
          <p:nvPr>
            <p:ph sz="half" idx="1"/>
          </p:nvPr>
        </p:nvSpPr>
        <p:spPr>
          <a:xfrm>
            <a:off x="249179" y="1582113"/>
            <a:ext cx="11693641" cy="1028434"/>
          </a:xfrm>
        </p:spPr>
        <p:txBody>
          <a:bodyPr>
            <a:normAutofit/>
          </a:bodyPr>
          <a:lstStyle/>
          <a:p>
            <a:pPr marL="0" indent="0" algn="just">
              <a:buNone/>
            </a:pPr>
            <a:r>
              <a:rPr lang="fr-FR" sz="1800" b="1" dirty="0">
                <a:effectLst/>
                <a:latin typeface="Barlow Light" panose="00000400000000000000" pitchFamily="2" charset="0"/>
                <a:ea typeface="Yu Mincho" panose="02020400000000000000" pitchFamily="18" charset="-128"/>
                <a:cs typeface="Times New Roman" panose="02020603050405020304" pitchFamily="18" charset="0"/>
              </a:rPr>
              <a:t>Nous disposons de 7 versions du jeu FIFA (2017-2023). Toutes les versions contiennent le même nombre de colonnes (73), à l'exception de l'année 2017 où la clause libératoire est manquante. Voici les principaux problèmes rencontrés lors de l'exploration des bases de données:</a:t>
            </a:r>
          </a:p>
        </p:txBody>
      </p:sp>
      <p:grpSp>
        <p:nvGrpSpPr>
          <p:cNvPr id="4" name="Groupe 3">
            <a:extLst>
              <a:ext uri="{FF2B5EF4-FFF2-40B4-BE49-F238E27FC236}">
                <a16:creationId xmlns:a16="http://schemas.microsoft.com/office/drawing/2014/main" id="{637A81C3-A617-459A-9FAE-595091BFCD06}"/>
              </a:ext>
            </a:extLst>
          </p:cNvPr>
          <p:cNvGrpSpPr/>
          <p:nvPr/>
        </p:nvGrpSpPr>
        <p:grpSpPr>
          <a:xfrm>
            <a:off x="1063254" y="2960391"/>
            <a:ext cx="2948940" cy="3257549"/>
            <a:chOff x="1307622" y="2960391"/>
            <a:chExt cx="2948940" cy="3257549"/>
          </a:xfrm>
        </p:grpSpPr>
        <p:sp>
          <p:nvSpPr>
            <p:cNvPr id="2" name="Rectangle : coins arrondis 1">
              <a:extLst>
                <a:ext uri="{FF2B5EF4-FFF2-40B4-BE49-F238E27FC236}">
                  <a16:creationId xmlns:a16="http://schemas.microsoft.com/office/drawing/2014/main" id="{6CD2C4C6-0EAF-4423-8E01-71F54364FE34}"/>
                </a:ext>
              </a:extLst>
            </p:cNvPr>
            <p:cNvSpPr/>
            <p:nvPr/>
          </p:nvSpPr>
          <p:spPr>
            <a:xfrm>
              <a:off x="130762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Rectangle : coins arrondis 15">
              <a:extLst>
                <a:ext uri="{FF2B5EF4-FFF2-40B4-BE49-F238E27FC236}">
                  <a16:creationId xmlns:a16="http://schemas.microsoft.com/office/drawing/2014/main" id="{6A3FF324-CFFA-47FF-9484-66C9706BBE92}"/>
                </a:ext>
              </a:extLst>
            </p:cNvPr>
            <p:cNvSpPr/>
            <p:nvPr/>
          </p:nvSpPr>
          <p:spPr>
            <a:xfrm>
              <a:off x="161051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Valeurs manquantes/ Doublant</a:t>
              </a:r>
            </a:p>
          </p:txBody>
        </p:sp>
        <p:sp>
          <p:nvSpPr>
            <p:cNvPr id="3" name="ZoneTexte 2">
              <a:extLst>
                <a:ext uri="{FF2B5EF4-FFF2-40B4-BE49-F238E27FC236}">
                  <a16:creationId xmlns:a16="http://schemas.microsoft.com/office/drawing/2014/main" id="{6F8CF3B6-3D00-4EB3-9931-6EBA786B24B2}"/>
                </a:ext>
              </a:extLst>
            </p:cNvPr>
            <p:cNvSpPr txBox="1"/>
            <p:nvPr/>
          </p:nvSpPr>
          <p:spPr>
            <a:xfrm>
              <a:off x="1490766" y="3952448"/>
              <a:ext cx="2640066" cy="1815882"/>
            </a:xfrm>
            <a:prstGeom prst="rect">
              <a:avLst/>
            </a:prstGeom>
            <a:noFill/>
          </p:spPr>
          <p:txBody>
            <a:bodyPr wrap="square" rtlCol="0">
              <a:spAutoFit/>
            </a:bodyPr>
            <a:lstStyle/>
            <a:p>
              <a:pPr marL="285750" indent="-285750">
                <a:buFont typeface="Arial" panose="020B0604020202020204" pitchFamily="34" charset="0"/>
                <a:buChar char="•"/>
              </a:pPr>
              <a:r>
                <a:rPr lang="fr-FR" sz="1400" dirty="0">
                  <a:latin typeface="Barlow Light" panose="00000400000000000000" pitchFamily="2" charset="0"/>
                </a:rPr>
                <a:t>Plus de 70% des valeurs de la colonne "</a:t>
              </a:r>
              <a:r>
                <a:rPr lang="fr-FR" sz="1400" dirty="0" err="1">
                  <a:latin typeface="Barlow Light" panose="00000400000000000000" pitchFamily="2" charset="0"/>
                </a:rPr>
                <a:t>loan_date_end</a:t>
              </a:r>
              <a:r>
                <a:rPr lang="fr-FR" sz="1400" dirty="0">
                  <a:latin typeface="Barlow Light" panose="00000400000000000000" pitchFamily="2" charset="0"/>
                </a:rPr>
                <a:t>" sont manquantes.</a:t>
              </a:r>
            </a:p>
            <a:p>
              <a:pPr marL="285750" indent="-285750">
                <a:buFont typeface="Arial" panose="020B0604020202020204" pitchFamily="34" charset="0"/>
                <a:buChar char="•"/>
              </a:pPr>
              <a:r>
                <a:rPr lang="fr-FR" sz="1400" dirty="0">
                  <a:latin typeface="Barlow Light" panose="00000400000000000000" pitchFamily="2" charset="0"/>
                </a:rPr>
                <a:t>Il y a des doublons dans les données.</a:t>
              </a:r>
            </a:p>
            <a:p>
              <a:pPr marL="285750" indent="-285750">
                <a:buFont typeface="Arial" panose="020B0604020202020204" pitchFamily="34" charset="0"/>
                <a:buChar char="•"/>
              </a:pPr>
              <a:r>
                <a:rPr lang="fr-FR" sz="1400" dirty="0">
                  <a:latin typeface="Barlow Light" panose="00000400000000000000" pitchFamily="2" charset="0"/>
                </a:rPr>
                <a:t>Certaines variables sont des combinaisons linéaires d'autres variables.</a:t>
              </a:r>
            </a:p>
          </p:txBody>
        </p:sp>
      </p:grpSp>
      <p:grpSp>
        <p:nvGrpSpPr>
          <p:cNvPr id="5" name="Groupe 4">
            <a:extLst>
              <a:ext uri="{FF2B5EF4-FFF2-40B4-BE49-F238E27FC236}">
                <a16:creationId xmlns:a16="http://schemas.microsoft.com/office/drawing/2014/main" id="{2045005C-3D05-401B-A8D8-0D4ADF4CA398}"/>
              </a:ext>
            </a:extLst>
          </p:cNvPr>
          <p:cNvGrpSpPr/>
          <p:nvPr/>
        </p:nvGrpSpPr>
        <p:grpSpPr>
          <a:xfrm>
            <a:off x="4484634" y="2960391"/>
            <a:ext cx="2948940" cy="3257549"/>
            <a:chOff x="4717572" y="2960391"/>
            <a:chExt cx="2948940" cy="3257549"/>
          </a:xfrm>
        </p:grpSpPr>
        <p:sp>
          <p:nvSpPr>
            <p:cNvPr id="17" name="Rectangle : coins arrondis 16">
              <a:extLst>
                <a:ext uri="{FF2B5EF4-FFF2-40B4-BE49-F238E27FC236}">
                  <a16:creationId xmlns:a16="http://schemas.microsoft.com/office/drawing/2014/main" id="{57F11D00-80DB-4B1E-A697-C22559776DE9}"/>
                </a:ext>
              </a:extLst>
            </p:cNvPr>
            <p:cNvSpPr/>
            <p:nvPr/>
          </p:nvSpPr>
          <p:spPr>
            <a:xfrm>
              <a:off x="471757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 coins arrondis 17">
              <a:extLst>
                <a:ext uri="{FF2B5EF4-FFF2-40B4-BE49-F238E27FC236}">
                  <a16:creationId xmlns:a16="http://schemas.microsoft.com/office/drawing/2014/main" id="{5A514303-9B8F-481F-BF92-DA25EE880141}"/>
                </a:ext>
              </a:extLst>
            </p:cNvPr>
            <p:cNvSpPr/>
            <p:nvPr/>
          </p:nvSpPr>
          <p:spPr>
            <a:xfrm>
              <a:off x="503189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fr-FR" sz="1600" dirty="0">
                  <a:solidFill>
                    <a:schemeClr val="tx1"/>
                  </a:solidFill>
                  <a:latin typeface="Barlow Light" panose="00000400000000000000" pitchFamily="2" charset="0"/>
                </a:rPr>
                <a:t>Formats</a:t>
              </a:r>
            </a:p>
          </p:txBody>
        </p:sp>
        <p:sp>
          <p:nvSpPr>
            <p:cNvPr id="19" name="ZoneTexte 18">
              <a:extLst>
                <a:ext uri="{FF2B5EF4-FFF2-40B4-BE49-F238E27FC236}">
                  <a16:creationId xmlns:a16="http://schemas.microsoft.com/office/drawing/2014/main" id="{15DCDB3C-0B8E-41CA-99A4-7231FD5B4305}"/>
                </a:ext>
              </a:extLst>
            </p:cNvPr>
            <p:cNvSpPr txBox="1"/>
            <p:nvPr/>
          </p:nvSpPr>
          <p:spPr>
            <a:xfrm>
              <a:off x="4900716" y="3952448"/>
              <a:ext cx="2640066" cy="738664"/>
            </a:xfrm>
            <a:prstGeom prst="rect">
              <a:avLst/>
            </a:prstGeom>
            <a:noFill/>
          </p:spPr>
          <p:txBody>
            <a:bodyPr wrap="square" rtlCol="0">
              <a:spAutoFit/>
            </a:bodyPr>
            <a:lstStyle/>
            <a:p>
              <a:r>
                <a:rPr lang="fr-FR" sz="1400" dirty="0">
                  <a:latin typeface="Barlow Light" panose="00000400000000000000" pitchFamily="2" charset="0"/>
                </a:rPr>
                <a:t>Les valeurs des joueurs et leurs salaires sont mal renseignés dans la base de données</a:t>
              </a:r>
            </a:p>
          </p:txBody>
        </p:sp>
      </p:grpSp>
      <p:grpSp>
        <p:nvGrpSpPr>
          <p:cNvPr id="6" name="Groupe 5">
            <a:extLst>
              <a:ext uri="{FF2B5EF4-FFF2-40B4-BE49-F238E27FC236}">
                <a16:creationId xmlns:a16="http://schemas.microsoft.com/office/drawing/2014/main" id="{AE2D1B2A-7C25-4C7A-A395-6A5EAFDECE62}"/>
              </a:ext>
            </a:extLst>
          </p:cNvPr>
          <p:cNvGrpSpPr/>
          <p:nvPr/>
        </p:nvGrpSpPr>
        <p:grpSpPr>
          <a:xfrm>
            <a:off x="7906014" y="2960391"/>
            <a:ext cx="2948940" cy="3257549"/>
            <a:chOff x="8150382" y="2960391"/>
            <a:chExt cx="2948940" cy="3257549"/>
          </a:xfrm>
        </p:grpSpPr>
        <p:sp>
          <p:nvSpPr>
            <p:cNvPr id="20" name="Rectangle : coins arrondis 19">
              <a:extLst>
                <a:ext uri="{FF2B5EF4-FFF2-40B4-BE49-F238E27FC236}">
                  <a16:creationId xmlns:a16="http://schemas.microsoft.com/office/drawing/2014/main" id="{82CE5DDD-2F89-4701-9F7B-A08D6BD853F8}"/>
                </a:ext>
              </a:extLst>
            </p:cNvPr>
            <p:cNvSpPr/>
            <p:nvPr/>
          </p:nvSpPr>
          <p:spPr>
            <a:xfrm>
              <a:off x="815038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 coins arrondis 20">
              <a:extLst>
                <a:ext uri="{FF2B5EF4-FFF2-40B4-BE49-F238E27FC236}">
                  <a16:creationId xmlns:a16="http://schemas.microsoft.com/office/drawing/2014/main" id="{FCFABC80-0DA3-4F93-B884-C12D4A71227D}"/>
                </a:ext>
              </a:extLst>
            </p:cNvPr>
            <p:cNvSpPr/>
            <p:nvPr/>
          </p:nvSpPr>
          <p:spPr>
            <a:xfrm>
              <a:off x="845327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Attributs</a:t>
              </a:r>
            </a:p>
          </p:txBody>
        </p:sp>
        <p:sp>
          <p:nvSpPr>
            <p:cNvPr id="22" name="ZoneTexte 21">
              <a:extLst>
                <a:ext uri="{FF2B5EF4-FFF2-40B4-BE49-F238E27FC236}">
                  <a16:creationId xmlns:a16="http://schemas.microsoft.com/office/drawing/2014/main" id="{981EC2F0-A805-467D-974A-80036AFCAE74}"/>
                </a:ext>
              </a:extLst>
            </p:cNvPr>
            <p:cNvSpPr txBox="1"/>
            <p:nvPr/>
          </p:nvSpPr>
          <p:spPr>
            <a:xfrm>
              <a:off x="8333526" y="3952448"/>
              <a:ext cx="2640066" cy="1815882"/>
            </a:xfrm>
            <a:prstGeom prst="rect">
              <a:avLst/>
            </a:prstGeom>
            <a:noFill/>
          </p:spPr>
          <p:txBody>
            <a:bodyPr wrap="square" rtlCol="0">
              <a:spAutoFit/>
            </a:bodyPr>
            <a:lstStyle/>
            <a:p>
              <a:r>
                <a:rPr lang="fr-FR" sz="1400" dirty="0">
                  <a:latin typeface="Barlow Light" panose="00000400000000000000" pitchFamily="2" charset="0"/>
                </a:rPr>
                <a:t>Le nombre d'attributs est énorme pour :</a:t>
              </a:r>
            </a:p>
            <a:p>
              <a:pPr marL="285750" indent="-285750">
                <a:buFont typeface="Arial" panose="020B0604020202020204" pitchFamily="34" charset="0"/>
                <a:buChar char="•"/>
              </a:pPr>
              <a:r>
                <a:rPr lang="fr-FR" sz="1400" dirty="0">
                  <a:latin typeface="Barlow Light" panose="00000400000000000000" pitchFamily="2" charset="0"/>
                </a:rPr>
                <a:t>La nationalité</a:t>
              </a:r>
            </a:p>
            <a:p>
              <a:pPr marL="285750" indent="-285750">
                <a:buFont typeface="Arial" panose="020B0604020202020204" pitchFamily="34" charset="0"/>
                <a:buChar char="•"/>
              </a:pPr>
              <a:r>
                <a:rPr lang="fr-FR" sz="1400" dirty="0">
                  <a:latin typeface="Barlow Light" panose="00000400000000000000" pitchFamily="2" charset="0"/>
                </a:rPr>
                <a:t>Le club</a:t>
              </a:r>
            </a:p>
            <a:p>
              <a:pPr marL="285750" indent="-285750">
                <a:buFont typeface="Arial" panose="020B0604020202020204" pitchFamily="34" charset="0"/>
                <a:buChar char="•"/>
              </a:pPr>
              <a:r>
                <a:rPr lang="fr-FR" sz="1400" dirty="0">
                  <a:latin typeface="Barlow Light" panose="00000400000000000000" pitchFamily="2" charset="0"/>
                </a:rPr>
                <a:t>La ligue</a:t>
              </a:r>
            </a:p>
            <a:p>
              <a:pPr marL="285750" indent="-285750">
                <a:buFont typeface="Arial" panose="020B0604020202020204" pitchFamily="34" charset="0"/>
                <a:buChar char="•"/>
              </a:pPr>
              <a:r>
                <a:rPr lang="fr-FR" sz="1400" dirty="0">
                  <a:latin typeface="Barlow Light" panose="00000400000000000000" pitchFamily="2" charset="0"/>
                </a:rPr>
                <a:t>La position</a:t>
              </a:r>
            </a:p>
            <a:p>
              <a:endParaRPr lang="fr-FR" sz="1400" dirty="0">
                <a:latin typeface="Barlow Light" panose="00000400000000000000" pitchFamily="2" charset="0"/>
              </a:endParaRPr>
            </a:p>
            <a:p>
              <a:pPr marL="285750" indent="-285750">
                <a:buFont typeface="Arial" panose="020B0604020202020204" pitchFamily="34" charset="0"/>
                <a:buChar char="•"/>
              </a:pPr>
              <a:endParaRPr lang="fr-FR" sz="1400" dirty="0">
                <a:latin typeface="Barlow Light" panose="00000400000000000000" pitchFamily="2" charset="0"/>
              </a:endParaRPr>
            </a:p>
          </p:txBody>
        </p:sp>
      </p:grpSp>
    </p:spTree>
    <p:extLst>
      <p:ext uri="{BB962C8B-B14F-4D97-AF65-F5344CB8AC3E}">
        <p14:creationId xmlns:p14="http://schemas.microsoft.com/office/powerpoint/2010/main" val="4172116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6AFC37B-8780-A64C-75DD-B5B4444D988C}"/>
              </a:ext>
            </a:extLst>
          </p:cNvPr>
          <p:cNvSpPr>
            <a:spLocks noGrp="1"/>
          </p:cNvSpPr>
          <p:nvPr>
            <p:ph type="title"/>
          </p:nvPr>
        </p:nvSpPr>
        <p:spPr/>
        <p:txBody>
          <a:bodyPr/>
          <a:lstStyle/>
          <a:p>
            <a:endParaRPr lang="fr-FR"/>
          </a:p>
        </p:txBody>
      </p:sp>
      <p:pic>
        <p:nvPicPr>
          <p:cNvPr id="6" name="Image 5">
            <a:extLst>
              <a:ext uri="{FF2B5EF4-FFF2-40B4-BE49-F238E27FC236}">
                <a16:creationId xmlns:a16="http://schemas.microsoft.com/office/drawing/2014/main" id="{958B8476-B827-743B-51E3-39DEBF274855}"/>
              </a:ext>
            </a:extLst>
          </p:cNvPr>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2691324" y="1479431"/>
            <a:ext cx="2890678" cy="917580"/>
          </a:xfrm>
          <a:prstGeom prst="rect">
            <a:avLst/>
          </a:prstGeom>
        </p:spPr>
      </p:pic>
      <p:pic>
        <p:nvPicPr>
          <p:cNvPr id="11" name="Image 10">
            <a:extLst>
              <a:ext uri="{FF2B5EF4-FFF2-40B4-BE49-F238E27FC236}">
                <a16:creationId xmlns:a16="http://schemas.microsoft.com/office/drawing/2014/main" id="{655B5D44-E30A-0CB7-DE2D-7C7A02F9BBA0}"/>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2691324" y="2779510"/>
            <a:ext cx="2890678" cy="917580"/>
          </a:xfrm>
          <a:prstGeom prst="rect">
            <a:avLst/>
          </a:prstGeom>
        </p:spPr>
      </p:pic>
      <p:pic>
        <p:nvPicPr>
          <p:cNvPr id="13" name="Image 12">
            <a:extLst>
              <a:ext uri="{FF2B5EF4-FFF2-40B4-BE49-F238E27FC236}">
                <a16:creationId xmlns:a16="http://schemas.microsoft.com/office/drawing/2014/main" id="{56359C19-217B-D994-D83C-9CD899D1CD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2757620" y="4084612"/>
            <a:ext cx="2890678" cy="917580"/>
          </a:xfrm>
          <a:prstGeom prst="rect">
            <a:avLst/>
          </a:prstGeom>
        </p:spPr>
      </p:pic>
      <p:pic>
        <p:nvPicPr>
          <p:cNvPr id="15" name="Image 14">
            <a:extLst>
              <a:ext uri="{FF2B5EF4-FFF2-40B4-BE49-F238E27FC236}">
                <a16:creationId xmlns:a16="http://schemas.microsoft.com/office/drawing/2014/main" id="{A2B053C8-18FC-3886-A9BB-CAC90363527A}"/>
              </a:ext>
            </a:extLst>
          </p:cNvPr>
          <p:cNvPicPr>
            <a:picLocks noChangeAspect="1"/>
          </p:cNvPicPr>
          <p:nvPr/>
        </p:nvPicPr>
        <p:blipFill>
          <a:blip r:embed="rId2">
            <a:clrChange>
              <a:clrFrom>
                <a:srgbClr val="FFFFFF"/>
              </a:clrFrom>
              <a:clrTo>
                <a:srgbClr val="FFFFFF">
                  <a:alpha val="0"/>
                </a:srgbClr>
              </a:clrTo>
            </a:clrChange>
            <a:duotone>
              <a:prstClr val="black"/>
              <a:schemeClr val="accent3">
                <a:tint val="45000"/>
                <a:satMod val="400000"/>
              </a:schemeClr>
            </a:duotone>
          </a:blip>
          <a:stretch>
            <a:fillRect/>
          </a:stretch>
        </p:blipFill>
        <p:spPr>
          <a:xfrm>
            <a:off x="6545774" y="1479431"/>
            <a:ext cx="2890678" cy="917580"/>
          </a:xfrm>
          <a:prstGeom prst="rect">
            <a:avLst/>
          </a:prstGeom>
        </p:spPr>
      </p:pic>
      <p:pic>
        <p:nvPicPr>
          <p:cNvPr id="17" name="Image 16">
            <a:extLst>
              <a:ext uri="{FF2B5EF4-FFF2-40B4-BE49-F238E27FC236}">
                <a16:creationId xmlns:a16="http://schemas.microsoft.com/office/drawing/2014/main" id="{A47AAF82-2CCA-FE64-6130-1218F5052A4D}"/>
              </a:ext>
            </a:extLst>
          </p:cNvPr>
          <p:cNvPicPr>
            <a:picLocks noChangeAspect="1"/>
          </p:cNvPicPr>
          <p:nvPr/>
        </p:nvPicPr>
        <p:blipFill>
          <a:blip r:embed="rId2">
            <a:clrChange>
              <a:clrFrom>
                <a:srgbClr val="FFFFFF"/>
              </a:clrFrom>
              <a:clrTo>
                <a:srgbClr val="FFFFFF">
                  <a:alpha val="0"/>
                </a:srgbClr>
              </a:clrTo>
            </a:clrChange>
            <a:duotone>
              <a:prstClr val="black"/>
              <a:schemeClr val="accent4">
                <a:tint val="45000"/>
                <a:satMod val="400000"/>
              </a:schemeClr>
            </a:duotone>
          </a:blip>
          <a:stretch>
            <a:fillRect/>
          </a:stretch>
        </p:blipFill>
        <p:spPr>
          <a:xfrm>
            <a:off x="6545774" y="2779510"/>
            <a:ext cx="2890678" cy="917580"/>
          </a:xfrm>
          <a:prstGeom prst="rect">
            <a:avLst/>
          </a:prstGeom>
        </p:spPr>
      </p:pic>
      <p:pic>
        <p:nvPicPr>
          <p:cNvPr id="19" name="Image 18">
            <a:extLst>
              <a:ext uri="{FF2B5EF4-FFF2-40B4-BE49-F238E27FC236}">
                <a16:creationId xmlns:a16="http://schemas.microsoft.com/office/drawing/2014/main" id="{782B7D0E-017A-1BF5-4233-F9338671D866}"/>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6545774" y="4084612"/>
            <a:ext cx="2890678" cy="917580"/>
          </a:xfrm>
          <a:prstGeom prst="rect">
            <a:avLst/>
          </a:prstGeom>
        </p:spPr>
      </p:pic>
      <p:pic>
        <p:nvPicPr>
          <p:cNvPr id="21" name="Image 20">
            <a:extLst>
              <a:ext uri="{FF2B5EF4-FFF2-40B4-BE49-F238E27FC236}">
                <a16:creationId xmlns:a16="http://schemas.microsoft.com/office/drawing/2014/main" id="{40BAEF8D-743D-2DF0-10BB-4DEB816C1505}"/>
              </a:ext>
            </a:extLst>
          </p:cNvPr>
          <p:cNvPicPr>
            <a:picLocks noChangeAspect="1"/>
          </p:cNvPicPr>
          <p:nvPr/>
        </p:nvPicPr>
        <p:blipFill>
          <a:blip r:embed="rId2">
            <a:clrChange>
              <a:clrFrom>
                <a:srgbClr val="FFFFFF"/>
              </a:clrFrom>
              <a:clrTo>
                <a:srgbClr val="FFFFFF">
                  <a:alpha val="0"/>
                </a:srgbClr>
              </a:clrTo>
            </a:clrChange>
            <a:duotone>
              <a:prstClr val="black"/>
              <a:schemeClr val="accent6">
                <a:tint val="45000"/>
                <a:satMod val="400000"/>
              </a:schemeClr>
            </a:duotone>
          </a:blip>
          <a:stretch>
            <a:fillRect/>
          </a:stretch>
        </p:blipFill>
        <p:spPr>
          <a:xfrm>
            <a:off x="4650661" y="5384691"/>
            <a:ext cx="2890678" cy="917580"/>
          </a:xfrm>
          <a:prstGeom prst="rect">
            <a:avLst/>
          </a:prstGeom>
        </p:spPr>
      </p:pic>
    </p:spTree>
    <p:extLst>
      <p:ext uri="{BB962C8B-B14F-4D97-AF65-F5344CB8AC3E}">
        <p14:creationId xmlns:p14="http://schemas.microsoft.com/office/powerpoint/2010/main" val="334895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err="1"/>
              <a:t>Transormation</a:t>
            </a:r>
            <a:r>
              <a:rPr lang="fr-FR" dirty="0"/>
              <a:t> </a:t>
            </a:r>
          </a:p>
        </p:txBody>
      </p:sp>
      <p:sp>
        <p:nvSpPr>
          <p:cNvPr id="21" name="ZoneTexte 20">
            <a:extLst>
              <a:ext uri="{FF2B5EF4-FFF2-40B4-BE49-F238E27FC236}">
                <a16:creationId xmlns:a16="http://schemas.microsoft.com/office/drawing/2014/main" id="{813EFD01-2DC7-4829-9E13-0CEC4395F39B}"/>
              </a:ext>
            </a:extLst>
          </p:cNvPr>
          <p:cNvSpPr txBox="1"/>
          <p:nvPr/>
        </p:nvSpPr>
        <p:spPr>
          <a:xfrm>
            <a:off x="508647" y="1677526"/>
            <a:ext cx="5261285" cy="1015663"/>
          </a:xfrm>
          <a:prstGeom prst="rect">
            <a:avLst/>
          </a:prstGeom>
          <a:noFill/>
        </p:spPr>
        <p:txBody>
          <a:bodyPr wrap="square">
            <a:spAutoFit/>
          </a:bodyPr>
          <a:lstStyle/>
          <a:p>
            <a:pPr algn="just"/>
            <a:r>
              <a:rPr lang="fr-FR" sz="1600" b="1" dirty="0">
                <a:latin typeface="Barlow Light" panose="00000400000000000000" pitchFamily="2" charset="0"/>
              </a:rPr>
              <a:t>1-   Conversion des valeurs de devise:</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convert_currency</a:t>
            </a:r>
            <a:r>
              <a:rPr lang="fr-FR" sz="1400" b="1" i="1" dirty="0">
                <a:latin typeface="Barlow Light" panose="00000400000000000000" pitchFamily="2" charset="0"/>
              </a:rPr>
              <a:t> </a:t>
            </a:r>
            <a:r>
              <a:rPr lang="fr-FR" sz="1400" dirty="0">
                <a:latin typeface="Barlow Light" panose="00000400000000000000" pitchFamily="2" charset="0"/>
              </a:rPr>
              <a:t>prend en entrée une valeur de devise au format FIFA et la convertit en valeur numérique.</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508646" y="2863392"/>
            <a:ext cx="5261285" cy="1477328"/>
          </a:xfrm>
          <a:prstGeom prst="rect">
            <a:avLst/>
          </a:prstGeom>
          <a:noFill/>
        </p:spPr>
        <p:txBody>
          <a:bodyPr wrap="square">
            <a:spAutoFit/>
          </a:bodyPr>
          <a:lstStyle/>
          <a:p>
            <a:pPr algn="just"/>
            <a:r>
              <a:rPr lang="fr-FR" sz="1600" b="1" dirty="0">
                <a:latin typeface="Barlow Light" panose="00000400000000000000" pitchFamily="2" charset="0"/>
              </a:rPr>
              <a:t>2-   Application de la conversion des valeurs de devise au </a:t>
            </a:r>
            <a:r>
              <a:rPr lang="fr-FR" sz="1600" b="1" dirty="0" err="1">
                <a:latin typeface="Barlow Light" panose="00000400000000000000" pitchFamily="2" charset="0"/>
              </a:rPr>
              <a:t>DataFrame</a:t>
            </a:r>
            <a:r>
              <a:rPr lang="fr-FR" sz="1600" b="1" dirty="0">
                <a:latin typeface="Barlow Light" panose="00000400000000000000" pitchFamily="2" charset="0"/>
              </a:rPr>
              <a:t>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apply_convert_currency</a:t>
            </a:r>
            <a:r>
              <a:rPr lang="fr-FR" sz="1400" b="1" i="1" dirty="0">
                <a:latin typeface="Barlow Light" panose="00000400000000000000" pitchFamily="2" charset="0"/>
              </a:rPr>
              <a:t> </a:t>
            </a:r>
            <a:r>
              <a:rPr lang="fr-FR" sz="1400" dirty="0">
                <a:latin typeface="Barlow Light" panose="00000400000000000000" pitchFamily="2" charset="0"/>
              </a:rPr>
              <a:t>prend en entrée un </a:t>
            </a:r>
            <a:r>
              <a:rPr lang="fr-FR" sz="1400" dirty="0" err="1">
                <a:latin typeface="Barlow Light" panose="00000400000000000000" pitchFamily="2" charset="0"/>
              </a:rPr>
              <a:t>DataFrame</a:t>
            </a:r>
            <a:r>
              <a:rPr lang="fr-FR" sz="1400" dirty="0">
                <a:latin typeface="Barlow Light" panose="00000400000000000000" pitchFamily="2" charset="0"/>
              </a:rPr>
              <a:t> et applique la fonction </a:t>
            </a:r>
            <a:r>
              <a:rPr lang="fr-FR" sz="1400" b="1" i="1" dirty="0" err="1">
                <a:latin typeface="Barlow Light" panose="00000400000000000000" pitchFamily="2" charset="0"/>
              </a:rPr>
              <a:t>convert_currency</a:t>
            </a:r>
            <a:r>
              <a:rPr lang="fr-FR" sz="1400" b="1" i="1" dirty="0">
                <a:latin typeface="Barlow Light" panose="00000400000000000000" pitchFamily="2" charset="0"/>
              </a:rPr>
              <a:t> </a:t>
            </a:r>
            <a:r>
              <a:rPr lang="fr-FR" sz="1400" dirty="0">
                <a:latin typeface="Barlow Light" panose="00000400000000000000" pitchFamily="2" charset="0"/>
              </a:rPr>
              <a:t>aux colonnes '</a:t>
            </a:r>
            <a:r>
              <a:rPr lang="fr-FR" sz="1400" b="1" i="1" dirty="0">
                <a:latin typeface="Barlow Light" panose="00000400000000000000" pitchFamily="2" charset="0"/>
              </a:rPr>
              <a:t>value</a:t>
            </a:r>
            <a:r>
              <a:rPr lang="fr-FR" sz="1400" dirty="0">
                <a:latin typeface="Barlow Light" panose="00000400000000000000" pitchFamily="2" charset="0"/>
              </a:rPr>
              <a:t>', '</a:t>
            </a:r>
            <a:r>
              <a:rPr lang="fr-FR" sz="1400" b="1" i="1" dirty="0" err="1">
                <a:latin typeface="Barlow Light" panose="00000400000000000000" pitchFamily="2" charset="0"/>
              </a:rPr>
              <a:t>wage</a:t>
            </a:r>
            <a:r>
              <a:rPr lang="fr-FR" sz="1400" dirty="0">
                <a:latin typeface="Barlow Light" panose="00000400000000000000" pitchFamily="2" charset="0"/>
              </a:rPr>
              <a:t>' et </a:t>
            </a:r>
            <a:r>
              <a:rPr lang="fr-FR" sz="1400" b="1" i="1" dirty="0">
                <a:latin typeface="Barlow Light" panose="00000400000000000000" pitchFamily="2" charset="0"/>
              </a:rPr>
              <a:t>'</a:t>
            </a:r>
            <a:r>
              <a:rPr lang="fr-FR" sz="1400" b="1" i="1" dirty="0" err="1">
                <a:latin typeface="Barlow Light" panose="00000400000000000000" pitchFamily="2" charset="0"/>
              </a:rPr>
              <a:t>release_clause</a:t>
            </a:r>
            <a:r>
              <a:rPr lang="fr-FR" sz="1400" dirty="0">
                <a:latin typeface="Barlow Light" panose="00000400000000000000" pitchFamily="2" charset="0"/>
              </a:rPr>
              <a:t>'.</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508646" y="4510923"/>
            <a:ext cx="5261285" cy="1231106"/>
          </a:xfrm>
          <a:prstGeom prst="rect">
            <a:avLst/>
          </a:prstGeom>
          <a:noFill/>
        </p:spPr>
        <p:txBody>
          <a:bodyPr wrap="square">
            <a:spAutoFit/>
          </a:bodyPr>
          <a:lstStyle/>
          <a:p>
            <a:r>
              <a:rPr lang="fr-FR" sz="1600" b="1" dirty="0">
                <a:latin typeface="Barlow Light" panose="00000400000000000000" pitchFamily="2" charset="0"/>
              </a:rPr>
              <a:t>3-   Correction du format et des unités de poids et de taille:</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correct_weight_height</a:t>
            </a:r>
            <a:r>
              <a:rPr lang="fr-FR" sz="1400" b="1" i="1" dirty="0">
                <a:latin typeface="Barlow Light" panose="00000400000000000000" pitchFamily="2" charset="0"/>
              </a:rPr>
              <a:t> </a:t>
            </a:r>
            <a:r>
              <a:rPr lang="fr-FR" sz="1400" dirty="0">
                <a:latin typeface="Barlow Light" panose="00000400000000000000" pitchFamily="2" charset="0"/>
              </a:rPr>
              <a:t>est conçue pour corriger le format et les unités des colonnes poids et taille dans le </a:t>
            </a:r>
            <a:r>
              <a:rPr lang="fr-FR" sz="1400" dirty="0" err="1">
                <a:latin typeface="Barlow Light" panose="00000400000000000000" pitchFamily="2" charset="0"/>
              </a:rPr>
              <a:t>DataFrame</a:t>
            </a:r>
            <a:r>
              <a:rPr lang="fr-FR" sz="1400" dirty="0">
                <a:latin typeface="Barlow Light" panose="00000400000000000000" pitchFamily="2" charset="0"/>
              </a:rPr>
              <a:t> et pour calculer les valeurs IMC correspondantes. </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096000" y="1677525"/>
            <a:ext cx="5261285" cy="1231106"/>
          </a:xfrm>
          <a:prstGeom prst="rect">
            <a:avLst/>
          </a:prstGeom>
          <a:noFill/>
        </p:spPr>
        <p:txBody>
          <a:bodyPr wrap="square">
            <a:spAutoFit/>
          </a:bodyPr>
          <a:lstStyle/>
          <a:p>
            <a:pPr algn="just"/>
            <a:r>
              <a:rPr lang="fr-FR" sz="1600" b="1" dirty="0">
                <a:latin typeface="Barlow Light" panose="00000400000000000000" pitchFamily="2" charset="0"/>
              </a:rPr>
              <a:t>4-    Regroupement des nationalités et des ligues :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correct_league_names</a:t>
            </a:r>
            <a:r>
              <a:rPr lang="fr-FR" sz="1400" dirty="0">
                <a:latin typeface="Barlow Light" panose="00000400000000000000" pitchFamily="2" charset="0"/>
              </a:rPr>
              <a:t> corrige et regroupe les noms des ligues, et la fonction </a:t>
            </a:r>
            <a:r>
              <a:rPr lang="fr-FR" sz="1400" b="1" i="1" dirty="0" err="1">
                <a:latin typeface="Barlow Light" panose="00000400000000000000" pitchFamily="2" charset="0"/>
              </a:rPr>
              <a:t>regroup_countries</a:t>
            </a:r>
            <a:r>
              <a:rPr lang="fr-FR" sz="1400" dirty="0">
                <a:latin typeface="Barlow Light" panose="00000400000000000000" pitchFamily="2" charset="0"/>
              </a:rPr>
              <a:t> regroupe les nationalités en continent.</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095999" y="3109614"/>
            <a:ext cx="5261285" cy="1231106"/>
          </a:xfrm>
          <a:prstGeom prst="rect">
            <a:avLst/>
          </a:prstGeom>
          <a:noFill/>
        </p:spPr>
        <p:txBody>
          <a:bodyPr wrap="square">
            <a:spAutoFit/>
          </a:bodyPr>
          <a:lstStyle/>
          <a:p>
            <a:pPr algn="just"/>
            <a:r>
              <a:rPr lang="fr-FR" sz="1600" b="1" dirty="0">
                <a:latin typeface="Barlow Light" panose="00000400000000000000" pitchFamily="2" charset="0"/>
              </a:rPr>
              <a:t>5-    Ajout de la force de l'équipe : </a:t>
            </a:r>
          </a:p>
          <a:p>
            <a:pPr algn="just"/>
            <a:endParaRPr lang="fr-FR" sz="1600"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add_strengths</a:t>
            </a:r>
            <a:r>
              <a:rPr lang="fr-FR" sz="1400" dirty="0">
                <a:latin typeface="Barlow Light" panose="00000400000000000000" pitchFamily="2" charset="0"/>
              </a:rPr>
              <a:t> calcule la force moyenne de chaque équipe, ligue et équipe nationale en termes de note globale moyenne des joueurs et stocke les résultats.</a:t>
            </a:r>
          </a:p>
        </p:txBody>
      </p:sp>
      <p:sp>
        <p:nvSpPr>
          <p:cNvPr id="6" name="ZoneTexte 5">
            <a:extLst>
              <a:ext uri="{FF2B5EF4-FFF2-40B4-BE49-F238E27FC236}">
                <a16:creationId xmlns:a16="http://schemas.microsoft.com/office/drawing/2014/main" id="{97E8FA1C-EEE2-DB11-7CA7-7DCF0C89B4B5}"/>
              </a:ext>
            </a:extLst>
          </p:cNvPr>
          <p:cNvSpPr txBox="1"/>
          <p:nvPr/>
        </p:nvSpPr>
        <p:spPr>
          <a:xfrm>
            <a:off x="6095999" y="4510923"/>
            <a:ext cx="5261285" cy="1446550"/>
          </a:xfrm>
          <a:prstGeom prst="rect">
            <a:avLst/>
          </a:prstGeom>
          <a:noFill/>
        </p:spPr>
        <p:txBody>
          <a:bodyPr wrap="square">
            <a:spAutoFit/>
          </a:bodyPr>
          <a:lstStyle/>
          <a:p>
            <a:r>
              <a:rPr lang="fr-FR" sz="1600" b="1" dirty="0">
                <a:latin typeface="Barlow Light" panose="00000400000000000000" pitchFamily="2" charset="0"/>
              </a:rPr>
              <a:t>6   Traiter les données:</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process_data</a:t>
            </a:r>
            <a:r>
              <a:rPr lang="fr-FR" sz="1400" b="1" i="1" dirty="0">
                <a:latin typeface="Barlow Light" panose="00000400000000000000" pitchFamily="2" charset="0"/>
              </a:rPr>
              <a:t> </a:t>
            </a:r>
            <a:r>
              <a:rPr lang="fr-FR" sz="1400" dirty="0">
                <a:latin typeface="Barlow Light" panose="00000400000000000000" pitchFamily="2" charset="0"/>
              </a:rPr>
              <a:t>effectue toutes les transformations précédentes sur un </a:t>
            </a:r>
            <a:r>
              <a:rPr lang="fr-FR" sz="1400" dirty="0" err="1">
                <a:latin typeface="Barlow Light" panose="00000400000000000000" pitchFamily="2" charset="0"/>
              </a:rPr>
              <a:t>DataFrame</a:t>
            </a:r>
            <a:r>
              <a:rPr lang="fr-FR" sz="1400" dirty="0">
                <a:latin typeface="Barlow Light" panose="00000400000000000000" pitchFamily="2" charset="0"/>
              </a:rPr>
              <a:t> afin de traiter les données en supprimant les doublons et les colonnes qui ne sont pas pertinentes.</a:t>
            </a:r>
          </a:p>
        </p:txBody>
      </p:sp>
      <p:sp>
        <p:nvSpPr>
          <p:cNvPr id="2" name="ZoneTexte 1">
            <a:extLst>
              <a:ext uri="{FF2B5EF4-FFF2-40B4-BE49-F238E27FC236}">
                <a16:creationId xmlns:a16="http://schemas.microsoft.com/office/drawing/2014/main" id="{A6B950C1-2F6E-A663-7B27-080172B7A961}"/>
              </a:ext>
            </a:extLst>
          </p:cNvPr>
          <p:cNvSpPr txBox="1"/>
          <p:nvPr/>
        </p:nvSpPr>
        <p:spPr>
          <a:xfrm>
            <a:off x="1864241" y="6127676"/>
            <a:ext cx="8463516" cy="338554"/>
          </a:xfrm>
          <a:prstGeom prst="rect">
            <a:avLst/>
          </a:prstGeom>
          <a:noFill/>
        </p:spPr>
        <p:txBody>
          <a:bodyPr wrap="square">
            <a:spAutoFit/>
          </a:bodyPr>
          <a:lstStyle/>
          <a:p>
            <a:r>
              <a:rPr lang="fr-FR" sz="1600" b="1" dirty="0">
                <a:latin typeface="Barlow Light" panose="00000400000000000000" pitchFamily="2" charset="0"/>
              </a:rPr>
              <a:t>Créer un fichier nommé </a:t>
            </a:r>
            <a:r>
              <a:rPr lang="fr-FR" sz="1600" b="1" i="1" dirty="0" err="1">
                <a:latin typeface="Barlow Light" panose="00000400000000000000" pitchFamily="2" charset="0"/>
              </a:rPr>
              <a:t>MyFunction</a:t>
            </a:r>
            <a:r>
              <a:rPr lang="fr-FR" sz="1600" b="1" dirty="0">
                <a:latin typeface="Barlow Light" panose="00000400000000000000" pitchFamily="2" charset="0"/>
              </a:rPr>
              <a:t> qui regroupe toutes les transformations précédentes</a:t>
            </a:r>
          </a:p>
        </p:txBody>
      </p:sp>
    </p:spTree>
    <p:extLst>
      <p:ext uri="{BB962C8B-B14F-4D97-AF65-F5344CB8AC3E}">
        <p14:creationId xmlns:p14="http://schemas.microsoft.com/office/powerpoint/2010/main" val="3483917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lstStyle/>
          <a:p>
            <a:r>
              <a:rPr lang="fr-FR" dirty="0"/>
              <a:t>FIFA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Qualité</a:t>
            </a:r>
          </a:p>
        </p:txBody>
      </p:sp>
      <p:sp>
        <p:nvSpPr>
          <p:cNvPr id="21" name="ZoneTexte 20">
            <a:extLst>
              <a:ext uri="{FF2B5EF4-FFF2-40B4-BE49-F238E27FC236}">
                <a16:creationId xmlns:a16="http://schemas.microsoft.com/office/drawing/2014/main" id="{813EFD01-2DC7-4829-9E13-0CEC4395F39B}"/>
              </a:ext>
            </a:extLst>
          </p:cNvPr>
          <p:cNvSpPr txBox="1"/>
          <p:nvPr/>
        </p:nvSpPr>
        <p:spPr>
          <a:xfrm>
            <a:off x="508647" y="1677526"/>
            <a:ext cx="5261285" cy="1231106"/>
          </a:xfrm>
          <a:prstGeom prst="rect">
            <a:avLst/>
          </a:prstGeom>
          <a:noFill/>
        </p:spPr>
        <p:txBody>
          <a:bodyPr wrap="square">
            <a:spAutoFit/>
          </a:bodyPr>
          <a:lstStyle/>
          <a:p>
            <a:pPr algn="just"/>
            <a:r>
              <a:rPr lang="fr-FR" sz="1600" b="1" dirty="0">
                <a:latin typeface="Barlow Light" panose="00000400000000000000" pitchFamily="2" charset="0"/>
              </a:rPr>
              <a:t>1-  Carte thermique des corrélations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plot_correlation</a:t>
            </a:r>
            <a:r>
              <a:rPr lang="fr-FR" sz="1400" b="1" i="1" dirty="0">
                <a:latin typeface="Barlow Light" panose="00000400000000000000" pitchFamily="2" charset="0"/>
              </a:rPr>
              <a:t> </a:t>
            </a:r>
            <a:r>
              <a:rPr lang="fr-FR" sz="1400" dirty="0">
                <a:latin typeface="Barlow Light" panose="00000400000000000000" pitchFamily="2" charset="0"/>
              </a:rPr>
              <a:t>trace une carte thermique de corrélation pour les colonnes numériques de la base de données avec une valeur seuil pour filtrer les corrélations</a:t>
            </a:r>
          </a:p>
        </p:txBody>
      </p:sp>
      <p:sp>
        <p:nvSpPr>
          <p:cNvPr id="22" name="ZoneTexte 21">
            <a:extLst>
              <a:ext uri="{FF2B5EF4-FFF2-40B4-BE49-F238E27FC236}">
                <a16:creationId xmlns:a16="http://schemas.microsoft.com/office/drawing/2014/main" id="{2A834C4A-5451-474A-866E-B5D1E4EAB933}"/>
              </a:ext>
            </a:extLst>
          </p:cNvPr>
          <p:cNvSpPr txBox="1"/>
          <p:nvPr/>
        </p:nvSpPr>
        <p:spPr>
          <a:xfrm>
            <a:off x="508646" y="3266945"/>
            <a:ext cx="5261285" cy="1231106"/>
          </a:xfrm>
          <a:prstGeom prst="rect">
            <a:avLst/>
          </a:prstGeom>
          <a:noFill/>
        </p:spPr>
        <p:txBody>
          <a:bodyPr wrap="square">
            <a:spAutoFit/>
          </a:bodyPr>
          <a:lstStyle/>
          <a:p>
            <a:pPr algn="just"/>
            <a:r>
              <a:rPr lang="fr-FR" sz="1600" b="1" dirty="0">
                <a:latin typeface="Barlow Light" panose="00000400000000000000" pitchFamily="2" charset="0"/>
              </a:rPr>
              <a:t>2- Filtre le jeu de données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filter_dataset</a:t>
            </a:r>
            <a:r>
              <a:rPr lang="fr-FR" sz="1400" b="1" i="1" dirty="0">
                <a:latin typeface="Barlow Light" panose="00000400000000000000" pitchFamily="2" charset="0"/>
              </a:rPr>
              <a:t> </a:t>
            </a:r>
            <a:r>
              <a:rPr lang="fr-FR" sz="1400" dirty="0">
                <a:latin typeface="Barlow Light" panose="00000400000000000000" pitchFamily="2" charset="0"/>
              </a:rPr>
              <a:t>filtre l’ensemble de données sur la base des valeurs de colonnes données (</a:t>
            </a:r>
            <a:r>
              <a:rPr lang="fr-FR" sz="1400" dirty="0" err="1">
                <a:latin typeface="Barlow Light" panose="00000400000000000000" pitchFamily="2" charset="0"/>
              </a:rPr>
              <a:t>age</a:t>
            </a:r>
            <a:r>
              <a:rPr lang="fr-FR" sz="1400" dirty="0">
                <a:latin typeface="Barlow Light" panose="00000400000000000000" pitchFamily="2" charset="0"/>
              </a:rPr>
              <a:t>, </a:t>
            </a:r>
            <a:r>
              <a:rPr lang="fr-FR" sz="1400" dirty="0" err="1">
                <a:latin typeface="Barlow Light" panose="00000400000000000000" pitchFamily="2" charset="0"/>
              </a:rPr>
              <a:t>best_position</a:t>
            </a:r>
            <a:r>
              <a:rPr lang="fr-FR" sz="1400" dirty="0">
                <a:latin typeface="Barlow Light" panose="00000400000000000000" pitchFamily="2" charset="0"/>
              </a:rPr>
              <a:t>, </a:t>
            </a:r>
            <a:r>
              <a:rPr lang="fr-FR" sz="1400" dirty="0" err="1">
                <a:latin typeface="Barlow Light" panose="00000400000000000000" pitchFamily="2" charset="0"/>
              </a:rPr>
              <a:t>best_overall</a:t>
            </a:r>
            <a:r>
              <a:rPr lang="fr-FR" sz="1400" dirty="0">
                <a:latin typeface="Barlow Light" panose="00000400000000000000" pitchFamily="2" charset="0"/>
              </a:rPr>
              <a:t>, value)</a:t>
            </a:r>
          </a:p>
        </p:txBody>
      </p:sp>
      <p:sp>
        <p:nvSpPr>
          <p:cNvPr id="24" name="ZoneTexte 23">
            <a:extLst>
              <a:ext uri="{FF2B5EF4-FFF2-40B4-BE49-F238E27FC236}">
                <a16:creationId xmlns:a16="http://schemas.microsoft.com/office/drawing/2014/main" id="{6B9B5D0D-C232-4320-A93A-FEA0D83B6E9E}"/>
              </a:ext>
            </a:extLst>
          </p:cNvPr>
          <p:cNvSpPr txBox="1"/>
          <p:nvPr/>
        </p:nvSpPr>
        <p:spPr>
          <a:xfrm>
            <a:off x="508646" y="4856364"/>
            <a:ext cx="5261285" cy="1015663"/>
          </a:xfrm>
          <a:prstGeom prst="rect">
            <a:avLst/>
          </a:prstGeom>
          <a:noFill/>
        </p:spPr>
        <p:txBody>
          <a:bodyPr wrap="square">
            <a:spAutoFit/>
          </a:bodyPr>
          <a:lstStyle/>
          <a:p>
            <a:r>
              <a:rPr lang="fr-FR" sz="1600" b="1" dirty="0">
                <a:latin typeface="Barlow Light" panose="00000400000000000000" pitchFamily="2" charset="0"/>
              </a:rPr>
              <a:t>3- Vérifie le nombre de valeurs manquantes :</a:t>
            </a:r>
          </a:p>
          <a:p>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count_missing_values</a:t>
            </a:r>
            <a:r>
              <a:rPr lang="fr-FR" sz="1400" dirty="0">
                <a:latin typeface="Barlow Light" panose="00000400000000000000" pitchFamily="2" charset="0"/>
              </a:rPr>
              <a:t> vérifie le nombre de valeurs manquantes dans chaque colonne du jeu de données</a:t>
            </a:r>
          </a:p>
        </p:txBody>
      </p:sp>
      <p:sp>
        <p:nvSpPr>
          <p:cNvPr id="25" name="ZoneTexte 24">
            <a:extLst>
              <a:ext uri="{FF2B5EF4-FFF2-40B4-BE49-F238E27FC236}">
                <a16:creationId xmlns:a16="http://schemas.microsoft.com/office/drawing/2014/main" id="{4FC1CC5B-F6F1-44F7-9671-E9794A379537}"/>
              </a:ext>
            </a:extLst>
          </p:cNvPr>
          <p:cNvSpPr txBox="1"/>
          <p:nvPr/>
        </p:nvSpPr>
        <p:spPr>
          <a:xfrm>
            <a:off x="6096000" y="1677525"/>
            <a:ext cx="5261285" cy="1015663"/>
          </a:xfrm>
          <a:prstGeom prst="rect">
            <a:avLst/>
          </a:prstGeom>
          <a:noFill/>
        </p:spPr>
        <p:txBody>
          <a:bodyPr wrap="square">
            <a:spAutoFit/>
          </a:bodyPr>
          <a:lstStyle/>
          <a:p>
            <a:pPr algn="just"/>
            <a:r>
              <a:rPr lang="fr-FR" sz="1600" b="1" dirty="0">
                <a:latin typeface="Barlow Light" panose="00000400000000000000" pitchFamily="2" charset="0"/>
              </a:rPr>
              <a:t>4- Vérifie la distribution normale : </a:t>
            </a:r>
          </a:p>
          <a:p>
            <a:pPr algn="just"/>
            <a:endParaRPr lang="fr-FR" sz="1600" b="1"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check_normal_dis</a:t>
            </a:r>
            <a:r>
              <a:rPr lang="fr-FR" sz="1400" b="1" i="1" dirty="0">
                <a:latin typeface="Barlow Light" panose="00000400000000000000" pitchFamily="2" charset="0"/>
              </a:rPr>
              <a:t> </a:t>
            </a:r>
            <a:r>
              <a:rPr lang="fr-FR" sz="1400" dirty="0">
                <a:latin typeface="Barlow Light" panose="00000400000000000000" pitchFamily="2" charset="0"/>
              </a:rPr>
              <a:t>vérifie la distribution normale pour chaque colonne continue du ensemble de données</a:t>
            </a:r>
          </a:p>
        </p:txBody>
      </p:sp>
      <p:sp>
        <p:nvSpPr>
          <p:cNvPr id="26" name="ZoneTexte 25">
            <a:extLst>
              <a:ext uri="{FF2B5EF4-FFF2-40B4-BE49-F238E27FC236}">
                <a16:creationId xmlns:a16="http://schemas.microsoft.com/office/drawing/2014/main" id="{06F8B11D-5A46-49A3-A6A0-C3448638BD19}"/>
              </a:ext>
            </a:extLst>
          </p:cNvPr>
          <p:cNvSpPr txBox="1"/>
          <p:nvPr/>
        </p:nvSpPr>
        <p:spPr>
          <a:xfrm>
            <a:off x="6095999" y="3057444"/>
            <a:ext cx="5261285" cy="1477328"/>
          </a:xfrm>
          <a:prstGeom prst="rect">
            <a:avLst/>
          </a:prstGeom>
          <a:noFill/>
        </p:spPr>
        <p:txBody>
          <a:bodyPr wrap="square">
            <a:spAutoFit/>
          </a:bodyPr>
          <a:lstStyle/>
          <a:p>
            <a:pPr algn="just"/>
            <a:r>
              <a:rPr lang="fr-FR" sz="1600" b="1" dirty="0">
                <a:latin typeface="Barlow Light" panose="00000400000000000000" pitchFamily="2" charset="0"/>
              </a:rPr>
              <a:t>5- Relation entre des variables catégorielles et la valeur cible: </a:t>
            </a:r>
          </a:p>
          <a:p>
            <a:pPr algn="just"/>
            <a:endParaRPr lang="fr-FR" sz="1600" dirty="0">
              <a:latin typeface="Barlow Light" panose="00000400000000000000" pitchFamily="2" charset="0"/>
            </a:endParaRPr>
          </a:p>
          <a:p>
            <a:pPr algn="just"/>
            <a:r>
              <a:rPr lang="fr-FR" sz="1400" dirty="0">
                <a:latin typeface="Barlow Light" panose="00000400000000000000" pitchFamily="2" charset="0"/>
              </a:rPr>
              <a:t>La fonction </a:t>
            </a:r>
            <a:r>
              <a:rPr lang="fr-FR" sz="1400" b="1" i="1" dirty="0" err="1">
                <a:latin typeface="Barlow Light" panose="00000400000000000000" pitchFamily="2" charset="0"/>
              </a:rPr>
              <a:t>categorical_continuous_relationship</a:t>
            </a:r>
            <a:r>
              <a:rPr lang="fr-FR" sz="1400" b="1" i="1" dirty="0">
                <a:latin typeface="Barlow Light" panose="00000400000000000000" pitchFamily="2" charset="0"/>
              </a:rPr>
              <a:t> </a:t>
            </a:r>
            <a:r>
              <a:rPr lang="fr-FR" sz="1400" dirty="0">
                <a:latin typeface="Barlow Light" panose="00000400000000000000" pitchFamily="2" charset="0"/>
              </a:rPr>
              <a:t>effectue un test t pour déterminer la relation entre des variables catégorielles et une variable continue</a:t>
            </a:r>
          </a:p>
        </p:txBody>
      </p:sp>
    </p:spTree>
    <p:extLst>
      <p:ext uri="{BB962C8B-B14F-4D97-AF65-F5344CB8AC3E}">
        <p14:creationId xmlns:p14="http://schemas.microsoft.com/office/powerpoint/2010/main" val="1216505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EACC48-09CC-CD82-0958-42CC11617BA1}"/>
              </a:ext>
            </a:extLst>
          </p:cNvPr>
          <p:cNvSpPr>
            <a:spLocks noGrp="1"/>
          </p:cNvSpPr>
          <p:nvPr>
            <p:ph type="ctrTitle"/>
          </p:nvPr>
        </p:nvSpPr>
        <p:spPr>
          <a:xfrm>
            <a:off x="4451481" y="651641"/>
            <a:ext cx="7509291" cy="522177"/>
          </a:xfrm>
        </p:spPr>
        <p:txBody>
          <a:bodyPr>
            <a:normAutofit fontScale="90000"/>
          </a:bodyPr>
          <a:lstStyle/>
          <a:p>
            <a:r>
              <a:rPr lang="fr-FR" dirty="0"/>
              <a:t>Sommaire</a:t>
            </a:r>
          </a:p>
        </p:txBody>
      </p:sp>
      <p:sp>
        <p:nvSpPr>
          <p:cNvPr id="5" name="Sous-titre 4">
            <a:extLst>
              <a:ext uri="{FF2B5EF4-FFF2-40B4-BE49-F238E27FC236}">
                <a16:creationId xmlns:a16="http://schemas.microsoft.com/office/drawing/2014/main" id="{27798E4D-F051-028A-BF69-30460AB17C4A}"/>
              </a:ext>
            </a:extLst>
          </p:cNvPr>
          <p:cNvSpPr>
            <a:spLocks noGrp="1"/>
          </p:cNvSpPr>
          <p:nvPr>
            <p:ph type="subTitle" idx="1"/>
          </p:nvPr>
        </p:nvSpPr>
        <p:spPr>
          <a:xfrm>
            <a:off x="4556584" y="1570536"/>
            <a:ext cx="7509291" cy="3969175"/>
          </a:xfrm>
        </p:spPr>
        <p:txBody>
          <a:bodyPr>
            <a:normAutofit/>
          </a:bodyPr>
          <a:lstStyle/>
          <a:p>
            <a:pPr>
              <a:lnSpc>
                <a:spcPct val="100000"/>
              </a:lnSpc>
            </a:pPr>
            <a:r>
              <a:rPr lang="fr-FR" dirty="0">
                <a:solidFill>
                  <a:schemeClr val="bg2"/>
                </a:solidFill>
              </a:rPr>
              <a:t>Fifa Data</a:t>
            </a:r>
          </a:p>
          <a:p>
            <a:endParaRPr lang="fr-FR" dirty="0"/>
          </a:p>
          <a:p>
            <a:r>
              <a:rPr lang="fr-FR" dirty="0" err="1"/>
              <a:t>Fbref</a:t>
            </a:r>
            <a:r>
              <a:rPr lang="fr-FR" dirty="0"/>
              <a:t> Data</a:t>
            </a:r>
          </a:p>
          <a:p>
            <a:pPr>
              <a:lnSpc>
                <a:spcPct val="100000"/>
              </a:lnSpc>
            </a:pPr>
            <a:endParaRPr lang="fr-FR" dirty="0">
              <a:solidFill>
                <a:schemeClr val="bg2"/>
              </a:solidFill>
            </a:endParaRPr>
          </a:p>
          <a:p>
            <a:pPr>
              <a:lnSpc>
                <a:spcPct val="100000"/>
              </a:lnSpc>
            </a:pPr>
            <a:r>
              <a:rPr lang="fr-FR" dirty="0" err="1">
                <a:solidFill>
                  <a:schemeClr val="bg2"/>
                </a:solidFill>
              </a:rPr>
              <a:t>Whoscored</a:t>
            </a:r>
            <a:r>
              <a:rPr lang="fr-FR" dirty="0">
                <a:solidFill>
                  <a:schemeClr val="bg2"/>
                </a:solidFill>
              </a:rPr>
              <a:t> Data</a:t>
            </a:r>
          </a:p>
          <a:p>
            <a:endParaRPr lang="fr-FR" dirty="0">
              <a:solidFill>
                <a:schemeClr val="bg2"/>
              </a:solidFill>
            </a:endParaRPr>
          </a:p>
        </p:txBody>
      </p:sp>
    </p:spTree>
    <p:extLst>
      <p:ext uri="{BB962C8B-B14F-4D97-AF65-F5344CB8AC3E}">
        <p14:creationId xmlns:p14="http://schemas.microsoft.com/office/powerpoint/2010/main" val="256826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15A8FEA-9C02-147D-90FF-575950DDEA5F}"/>
              </a:ext>
            </a:extLst>
          </p:cNvPr>
          <p:cNvSpPr>
            <a:spLocks noGrp="1"/>
          </p:cNvSpPr>
          <p:nvPr>
            <p:ph type="title"/>
          </p:nvPr>
        </p:nvSpPr>
        <p:spPr/>
        <p:txBody>
          <a:bodyPr>
            <a:normAutofit/>
          </a:bodyPr>
          <a:lstStyle/>
          <a:p>
            <a:r>
              <a:rPr lang="fr-FR" dirty="0" err="1"/>
              <a:t>Fbref</a:t>
            </a:r>
            <a:r>
              <a:rPr lang="fr-FR" dirty="0"/>
              <a:t> Data</a:t>
            </a:r>
          </a:p>
        </p:txBody>
      </p:sp>
      <p:sp>
        <p:nvSpPr>
          <p:cNvPr id="11" name="Espace réservé du texte 10">
            <a:extLst>
              <a:ext uri="{FF2B5EF4-FFF2-40B4-BE49-F238E27FC236}">
                <a16:creationId xmlns:a16="http://schemas.microsoft.com/office/drawing/2014/main" id="{7C61C389-E28D-65BD-DAF0-4C3625B2AAA3}"/>
              </a:ext>
            </a:extLst>
          </p:cNvPr>
          <p:cNvSpPr>
            <a:spLocks noGrp="1"/>
          </p:cNvSpPr>
          <p:nvPr>
            <p:ph type="body" sz="quarter" idx="13"/>
          </p:nvPr>
        </p:nvSpPr>
        <p:spPr/>
        <p:txBody>
          <a:bodyPr>
            <a:normAutofit/>
          </a:bodyPr>
          <a:lstStyle/>
          <a:p>
            <a:r>
              <a:rPr lang="fr-FR" dirty="0"/>
              <a:t>Aperçu de l'ensemble des données</a:t>
            </a:r>
          </a:p>
        </p:txBody>
      </p:sp>
      <p:sp>
        <p:nvSpPr>
          <p:cNvPr id="9" name="Espace réservé du contenu 8">
            <a:extLst>
              <a:ext uri="{FF2B5EF4-FFF2-40B4-BE49-F238E27FC236}">
                <a16:creationId xmlns:a16="http://schemas.microsoft.com/office/drawing/2014/main" id="{817365D5-4222-4AC7-A59F-742AD839AE69}"/>
              </a:ext>
            </a:extLst>
          </p:cNvPr>
          <p:cNvSpPr>
            <a:spLocks noGrp="1"/>
          </p:cNvSpPr>
          <p:nvPr>
            <p:ph sz="half" idx="1"/>
          </p:nvPr>
        </p:nvSpPr>
        <p:spPr>
          <a:xfrm>
            <a:off x="249179" y="1582113"/>
            <a:ext cx="11693641" cy="1028434"/>
          </a:xfrm>
        </p:spPr>
        <p:txBody>
          <a:bodyPr>
            <a:normAutofit/>
          </a:bodyPr>
          <a:lstStyle/>
          <a:p>
            <a:pPr marL="0" indent="0" algn="just">
              <a:buNone/>
            </a:pPr>
            <a:r>
              <a:rPr lang="fr-FR" sz="1800" b="1" dirty="0">
                <a:effectLst/>
                <a:latin typeface="Barlow Light" panose="00000400000000000000" pitchFamily="2" charset="0"/>
                <a:ea typeface="Yu Mincho" panose="02020400000000000000" pitchFamily="18" charset="-128"/>
                <a:cs typeface="Times New Roman" panose="02020603050405020304" pitchFamily="18" charset="0"/>
              </a:rPr>
              <a:t>Nous disposons de 6 versions du données annuelles des top 5 ligues (2017-2022). Toutes les versions contiennent le même nombre de colonnes (39), à l'exception de l'année 2016-2017 où les statistiques de type X sont manquantes. Voici les principaux problèmes rencontrés lors de l'exploration des bases de données:</a:t>
            </a:r>
          </a:p>
        </p:txBody>
      </p:sp>
      <p:grpSp>
        <p:nvGrpSpPr>
          <p:cNvPr id="4" name="Groupe 3">
            <a:extLst>
              <a:ext uri="{FF2B5EF4-FFF2-40B4-BE49-F238E27FC236}">
                <a16:creationId xmlns:a16="http://schemas.microsoft.com/office/drawing/2014/main" id="{637A81C3-A617-459A-9FAE-595091BFCD06}"/>
              </a:ext>
            </a:extLst>
          </p:cNvPr>
          <p:cNvGrpSpPr/>
          <p:nvPr/>
        </p:nvGrpSpPr>
        <p:grpSpPr>
          <a:xfrm>
            <a:off x="1063254" y="2960391"/>
            <a:ext cx="2948940" cy="3257549"/>
            <a:chOff x="1307622" y="2960391"/>
            <a:chExt cx="2948940" cy="3257549"/>
          </a:xfrm>
        </p:grpSpPr>
        <p:sp>
          <p:nvSpPr>
            <p:cNvPr id="2" name="Rectangle : coins arrondis 1">
              <a:extLst>
                <a:ext uri="{FF2B5EF4-FFF2-40B4-BE49-F238E27FC236}">
                  <a16:creationId xmlns:a16="http://schemas.microsoft.com/office/drawing/2014/main" id="{6CD2C4C6-0EAF-4423-8E01-71F54364FE34}"/>
                </a:ext>
              </a:extLst>
            </p:cNvPr>
            <p:cNvSpPr/>
            <p:nvPr/>
          </p:nvSpPr>
          <p:spPr>
            <a:xfrm>
              <a:off x="130762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Rectangle : coins arrondis 15">
              <a:extLst>
                <a:ext uri="{FF2B5EF4-FFF2-40B4-BE49-F238E27FC236}">
                  <a16:creationId xmlns:a16="http://schemas.microsoft.com/office/drawing/2014/main" id="{6A3FF324-CFFA-47FF-9484-66C9706BBE92}"/>
                </a:ext>
              </a:extLst>
            </p:cNvPr>
            <p:cNvSpPr/>
            <p:nvPr/>
          </p:nvSpPr>
          <p:spPr>
            <a:xfrm>
              <a:off x="161051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Valeurs manquantes/ Doublant</a:t>
              </a:r>
            </a:p>
          </p:txBody>
        </p:sp>
        <p:sp>
          <p:nvSpPr>
            <p:cNvPr id="3" name="ZoneTexte 2">
              <a:extLst>
                <a:ext uri="{FF2B5EF4-FFF2-40B4-BE49-F238E27FC236}">
                  <a16:creationId xmlns:a16="http://schemas.microsoft.com/office/drawing/2014/main" id="{6F8CF3B6-3D00-4EB3-9931-6EBA786B24B2}"/>
                </a:ext>
              </a:extLst>
            </p:cNvPr>
            <p:cNvSpPr txBox="1"/>
            <p:nvPr/>
          </p:nvSpPr>
          <p:spPr>
            <a:xfrm>
              <a:off x="1490766" y="3952448"/>
              <a:ext cx="2640066" cy="1815882"/>
            </a:xfrm>
            <a:prstGeom prst="rect">
              <a:avLst/>
            </a:prstGeom>
            <a:noFill/>
          </p:spPr>
          <p:txBody>
            <a:bodyPr wrap="square" rtlCol="0">
              <a:spAutoFit/>
            </a:bodyPr>
            <a:lstStyle/>
            <a:p>
              <a:pPr marL="285750" indent="-285750">
                <a:buFont typeface="Arial" panose="020B0604020202020204" pitchFamily="34" charset="0"/>
                <a:buChar char="•"/>
              </a:pPr>
              <a:r>
                <a:rPr lang="fr-FR" sz="1400" dirty="0">
                  <a:latin typeface="Barlow Light" panose="00000400000000000000" pitchFamily="2" charset="0"/>
                </a:rPr>
                <a:t>La base contient plusieurs valeurs manquantes, cependant, il semblerait que ces valeurs soient représentées par des zéros (par exemple, lorsque le joueur n'a pas marqué de but de toute la saison)</a:t>
              </a:r>
            </a:p>
          </p:txBody>
        </p:sp>
      </p:grpSp>
      <p:grpSp>
        <p:nvGrpSpPr>
          <p:cNvPr id="5" name="Groupe 4">
            <a:extLst>
              <a:ext uri="{FF2B5EF4-FFF2-40B4-BE49-F238E27FC236}">
                <a16:creationId xmlns:a16="http://schemas.microsoft.com/office/drawing/2014/main" id="{2045005C-3D05-401B-A8D8-0D4ADF4CA398}"/>
              </a:ext>
            </a:extLst>
          </p:cNvPr>
          <p:cNvGrpSpPr/>
          <p:nvPr/>
        </p:nvGrpSpPr>
        <p:grpSpPr>
          <a:xfrm>
            <a:off x="4484634" y="2960391"/>
            <a:ext cx="2948940" cy="3257549"/>
            <a:chOff x="4717572" y="2960391"/>
            <a:chExt cx="2948940" cy="3257549"/>
          </a:xfrm>
        </p:grpSpPr>
        <p:sp>
          <p:nvSpPr>
            <p:cNvPr id="17" name="Rectangle : coins arrondis 16">
              <a:extLst>
                <a:ext uri="{FF2B5EF4-FFF2-40B4-BE49-F238E27FC236}">
                  <a16:creationId xmlns:a16="http://schemas.microsoft.com/office/drawing/2014/main" id="{57F11D00-80DB-4B1E-A697-C22559776DE9}"/>
                </a:ext>
              </a:extLst>
            </p:cNvPr>
            <p:cNvSpPr/>
            <p:nvPr/>
          </p:nvSpPr>
          <p:spPr>
            <a:xfrm>
              <a:off x="471757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 coins arrondis 17">
              <a:extLst>
                <a:ext uri="{FF2B5EF4-FFF2-40B4-BE49-F238E27FC236}">
                  <a16:creationId xmlns:a16="http://schemas.microsoft.com/office/drawing/2014/main" id="{5A514303-9B8F-481F-BF92-DA25EE880141}"/>
                </a:ext>
              </a:extLst>
            </p:cNvPr>
            <p:cNvSpPr/>
            <p:nvPr/>
          </p:nvSpPr>
          <p:spPr>
            <a:xfrm>
              <a:off x="503189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fr-FR" sz="1600" dirty="0">
                  <a:solidFill>
                    <a:schemeClr val="tx1"/>
                  </a:solidFill>
                  <a:latin typeface="Barlow Light" panose="00000400000000000000" pitchFamily="2" charset="0"/>
                </a:rPr>
                <a:t>Formats</a:t>
              </a:r>
            </a:p>
          </p:txBody>
        </p:sp>
        <p:sp>
          <p:nvSpPr>
            <p:cNvPr id="19" name="ZoneTexte 18">
              <a:extLst>
                <a:ext uri="{FF2B5EF4-FFF2-40B4-BE49-F238E27FC236}">
                  <a16:creationId xmlns:a16="http://schemas.microsoft.com/office/drawing/2014/main" id="{15DCDB3C-0B8E-41CA-99A4-7231FD5B4305}"/>
                </a:ext>
              </a:extLst>
            </p:cNvPr>
            <p:cNvSpPr txBox="1"/>
            <p:nvPr/>
          </p:nvSpPr>
          <p:spPr>
            <a:xfrm>
              <a:off x="4900716" y="3952448"/>
              <a:ext cx="2640066" cy="954107"/>
            </a:xfrm>
            <a:prstGeom prst="rect">
              <a:avLst/>
            </a:prstGeom>
            <a:noFill/>
          </p:spPr>
          <p:txBody>
            <a:bodyPr wrap="square" rtlCol="0">
              <a:spAutoFit/>
            </a:bodyPr>
            <a:lstStyle/>
            <a:p>
              <a:r>
                <a:rPr lang="fr-FR" sz="1400" dirty="0">
                  <a:latin typeface="Barlow Light" panose="00000400000000000000" pitchFamily="2" charset="0"/>
                </a:rPr>
                <a:t>Les nationalité des joueurs et leurs positions sont mal renseignés dans la base de données</a:t>
              </a:r>
            </a:p>
          </p:txBody>
        </p:sp>
      </p:grpSp>
      <p:grpSp>
        <p:nvGrpSpPr>
          <p:cNvPr id="6" name="Groupe 5">
            <a:extLst>
              <a:ext uri="{FF2B5EF4-FFF2-40B4-BE49-F238E27FC236}">
                <a16:creationId xmlns:a16="http://schemas.microsoft.com/office/drawing/2014/main" id="{AE2D1B2A-7C25-4C7A-A395-6A5EAFDECE62}"/>
              </a:ext>
            </a:extLst>
          </p:cNvPr>
          <p:cNvGrpSpPr/>
          <p:nvPr/>
        </p:nvGrpSpPr>
        <p:grpSpPr>
          <a:xfrm>
            <a:off x="7906014" y="2960391"/>
            <a:ext cx="2948940" cy="3257549"/>
            <a:chOff x="8150382" y="2960391"/>
            <a:chExt cx="2948940" cy="3257549"/>
          </a:xfrm>
        </p:grpSpPr>
        <p:sp>
          <p:nvSpPr>
            <p:cNvPr id="20" name="Rectangle : coins arrondis 19">
              <a:extLst>
                <a:ext uri="{FF2B5EF4-FFF2-40B4-BE49-F238E27FC236}">
                  <a16:creationId xmlns:a16="http://schemas.microsoft.com/office/drawing/2014/main" id="{82CE5DDD-2F89-4701-9F7B-A08D6BD853F8}"/>
                </a:ext>
              </a:extLst>
            </p:cNvPr>
            <p:cNvSpPr/>
            <p:nvPr/>
          </p:nvSpPr>
          <p:spPr>
            <a:xfrm>
              <a:off x="8150382" y="3749060"/>
              <a:ext cx="2948940" cy="246888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 coins arrondis 20">
              <a:extLst>
                <a:ext uri="{FF2B5EF4-FFF2-40B4-BE49-F238E27FC236}">
                  <a16:creationId xmlns:a16="http://schemas.microsoft.com/office/drawing/2014/main" id="{FCFABC80-0DA3-4F93-B884-C12D4A71227D}"/>
                </a:ext>
              </a:extLst>
            </p:cNvPr>
            <p:cNvSpPr/>
            <p:nvPr/>
          </p:nvSpPr>
          <p:spPr>
            <a:xfrm>
              <a:off x="8453277" y="2960391"/>
              <a:ext cx="2343150" cy="6705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rlow Light" panose="00000400000000000000" pitchFamily="2" charset="0"/>
                </a:rPr>
                <a:t>Attributs</a:t>
              </a:r>
            </a:p>
          </p:txBody>
        </p:sp>
        <p:sp>
          <p:nvSpPr>
            <p:cNvPr id="22" name="ZoneTexte 21">
              <a:extLst>
                <a:ext uri="{FF2B5EF4-FFF2-40B4-BE49-F238E27FC236}">
                  <a16:creationId xmlns:a16="http://schemas.microsoft.com/office/drawing/2014/main" id="{981EC2F0-A805-467D-974A-80036AFCAE74}"/>
                </a:ext>
              </a:extLst>
            </p:cNvPr>
            <p:cNvSpPr txBox="1"/>
            <p:nvPr/>
          </p:nvSpPr>
          <p:spPr>
            <a:xfrm>
              <a:off x="8333526" y="3952448"/>
              <a:ext cx="2640066" cy="523220"/>
            </a:xfrm>
            <a:prstGeom prst="rect">
              <a:avLst/>
            </a:prstGeom>
            <a:noFill/>
          </p:spPr>
          <p:txBody>
            <a:bodyPr wrap="square" rtlCol="0">
              <a:spAutoFit/>
            </a:bodyPr>
            <a:lstStyle/>
            <a:p>
              <a:endParaRPr lang="fr-FR" sz="1400" dirty="0">
                <a:latin typeface="Barlow Light" panose="00000400000000000000" pitchFamily="2" charset="0"/>
              </a:endParaRPr>
            </a:p>
            <a:p>
              <a:pPr marL="285750" indent="-285750">
                <a:buFont typeface="Arial" panose="020B0604020202020204" pitchFamily="34" charset="0"/>
                <a:buChar char="•"/>
              </a:pPr>
              <a:endParaRPr lang="fr-FR" sz="1400" dirty="0">
                <a:latin typeface="Barlow Light" panose="00000400000000000000" pitchFamily="2" charset="0"/>
              </a:endParaRPr>
            </a:p>
          </p:txBody>
        </p:sp>
      </p:grpSp>
      <p:sp>
        <p:nvSpPr>
          <p:cNvPr id="7" name="ZoneTexte 6">
            <a:extLst>
              <a:ext uri="{FF2B5EF4-FFF2-40B4-BE49-F238E27FC236}">
                <a16:creationId xmlns:a16="http://schemas.microsoft.com/office/drawing/2014/main" id="{50FA02E8-387D-9BAF-B44E-E4889B3C7D17}"/>
              </a:ext>
            </a:extLst>
          </p:cNvPr>
          <p:cNvSpPr txBox="1"/>
          <p:nvPr/>
        </p:nvSpPr>
        <p:spPr>
          <a:xfrm>
            <a:off x="8089158" y="3952448"/>
            <a:ext cx="2640066" cy="954107"/>
          </a:xfrm>
          <a:prstGeom prst="rect">
            <a:avLst/>
          </a:prstGeom>
          <a:noFill/>
        </p:spPr>
        <p:txBody>
          <a:bodyPr wrap="square" rtlCol="0">
            <a:spAutoFit/>
          </a:bodyPr>
          <a:lstStyle/>
          <a:p>
            <a:r>
              <a:rPr lang="fr-FR" sz="1400" dirty="0">
                <a:latin typeface="Barlow Light" panose="00000400000000000000" pitchFamily="2" charset="0"/>
              </a:rPr>
              <a:t>Certains clubs sont représentés de manière différente par rapport au jeu FIFA</a:t>
            </a:r>
          </a:p>
          <a:p>
            <a:pPr marL="285750" indent="-285750">
              <a:buFont typeface="Arial" panose="020B0604020202020204" pitchFamily="34" charset="0"/>
              <a:buChar char="•"/>
            </a:pPr>
            <a:endParaRPr lang="fr-FR" sz="1400" dirty="0">
              <a:latin typeface="Barlow Light" panose="00000400000000000000" pitchFamily="2" charset="0"/>
            </a:endParaRPr>
          </a:p>
        </p:txBody>
      </p:sp>
    </p:spTree>
    <p:extLst>
      <p:ext uri="{BB962C8B-B14F-4D97-AF65-F5344CB8AC3E}">
        <p14:creationId xmlns:p14="http://schemas.microsoft.com/office/powerpoint/2010/main" val="319434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2B8E7FF-82CC-28E1-16F9-1FDE5E937AC8}"/>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B2AEE7E1-1422-6C74-17C2-0D7EB2AAEB93}"/>
              </a:ext>
            </a:extLst>
          </p:cNvPr>
          <p:cNvSpPr>
            <a:spLocks noGrp="1"/>
          </p:cNvSpPr>
          <p:nvPr>
            <p:ph sz="half" idx="2"/>
          </p:nvPr>
        </p:nvSpPr>
        <p:spPr/>
        <p:txBody>
          <a:bodyPr/>
          <a:lstStyle/>
          <a:p>
            <a:endParaRPr lang="fr-FR"/>
          </a:p>
        </p:txBody>
      </p:sp>
      <p:sp>
        <p:nvSpPr>
          <p:cNvPr id="4" name="Espace réservé de la date 3">
            <a:extLst>
              <a:ext uri="{FF2B5EF4-FFF2-40B4-BE49-F238E27FC236}">
                <a16:creationId xmlns:a16="http://schemas.microsoft.com/office/drawing/2014/main" id="{1ED8F05D-880C-8457-F195-5477A756BA58}"/>
              </a:ext>
            </a:extLst>
          </p:cNvPr>
          <p:cNvSpPr>
            <a:spLocks noGrp="1"/>
          </p:cNvSpPr>
          <p:nvPr>
            <p:ph type="dt" sz="half" idx="10"/>
          </p:nvPr>
        </p:nvSpPr>
        <p:spPr/>
        <p:txBody>
          <a:bodyPr/>
          <a:lstStyle/>
          <a:p>
            <a:fld id="{D1F58CE8-8F4C-45E8-9484-15E46BADA532}" type="datetime1">
              <a:rPr lang="fr-FR" smtClean="0"/>
              <a:t>22/05/2023</a:t>
            </a:fld>
            <a:endParaRPr lang="fr-FR"/>
          </a:p>
        </p:txBody>
      </p:sp>
      <p:sp>
        <p:nvSpPr>
          <p:cNvPr id="5" name="Espace réservé du pied de page 4">
            <a:extLst>
              <a:ext uri="{FF2B5EF4-FFF2-40B4-BE49-F238E27FC236}">
                <a16:creationId xmlns:a16="http://schemas.microsoft.com/office/drawing/2014/main" id="{4079BF14-DED5-EA92-2849-9A679EFCA441}"/>
              </a:ext>
            </a:extLst>
          </p:cNvPr>
          <p:cNvSpPr>
            <a:spLocks noGrp="1"/>
          </p:cNvSpPr>
          <p:nvPr>
            <p:ph type="ftr" sz="quarter" idx="11"/>
          </p:nvPr>
        </p:nvSpPr>
        <p:spPr/>
        <p:txBody>
          <a:bodyPr/>
          <a:lstStyle/>
          <a:p>
            <a:r>
              <a:rPr lang="fr-FR"/>
              <a:t>Pied de page (copyright, rappel du titre, etc.)</a:t>
            </a:r>
          </a:p>
        </p:txBody>
      </p:sp>
      <p:sp>
        <p:nvSpPr>
          <p:cNvPr id="6" name="Espace réservé du numéro de diapositive 5">
            <a:extLst>
              <a:ext uri="{FF2B5EF4-FFF2-40B4-BE49-F238E27FC236}">
                <a16:creationId xmlns:a16="http://schemas.microsoft.com/office/drawing/2014/main" id="{0E03F656-9788-F473-5C5A-F95D73D26B9F}"/>
              </a:ext>
            </a:extLst>
          </p:cNvPr>
          <p:cNvSpPr>
            <a:spLocks noGrp="1"/>
          </p:cNvSpPr>
          <p:nvPr>
            <p:ph type="sldNum" sz="quarter" idx="12"/>
          </p:nvPr>
        </p:nvSpPr>
        <p:spPr/>
        <p:txBody>
          <a:bodyPr/>
          <a:lstStyle/>
          <a:p>
            <a:fld id="{41DD7FD0-8CCF-4985-AE30-D6D48D0A42D3}" type="slidenum">
              <a:rPr lang="fr-FR" smtClean="0"/>
              <a:t>9</a:t>
            </a:fld>
            <a:endParaRPr lang="fr-FR"/>
          </a:p>
        </p:txBody>
      </p:sp>
      <p:sp>
        <p:nvSpPr>
          <p:cNvPr id="7" name="Titre 6">
            <a:extLst>
              <a:ext uri="{FF2B5EF4-FFF2-40B4-BE49-F238E27FC236}">
                <a16:creationId xmlns:a16="http://schemas.microsoft.com/office/drawing/2014/main" id="{FE51E0B1-CAE8-4A9F-A50F-FE7E4BD17077}"/>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FF1F0EFC-7EAA-DF84-B8B8-4AFCC87AFFC7}"/>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575833491"/>
      </p:ext>
    </p:extLst>
  </p:cSld>
  <p:clrMapOvr>
    <a:masterClrMapping/>
  </p:clrMapOvr>
</p:sld>
</file>

<file path=ppt/theme/theme1.xml><?xml version="1.0" encoding="utf-8"?>
<a:theme xmlns:a="http://schemas.openxmlformats.org/drawingml/2006/main" name="Vert">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D86EB7A5-CC77-4E54-B5A5-15FB553DEEDB}"/>
    </a:ext>
  </a:extLst>
</a:theme>
</file>

<file path=ppt/theme/theme2.xml><?xml version="1.0" encoding="utf-8"?>
<a:theme xmlns:a="http://schemas.openxmlformats.org/drawingml/2006/main" name="Mauv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4C266901-EAC1-454E-B19D-8CB324BF5776}"/>
    </a:ext>
  </a:extLst>
</a:theme>
</file>

<file path=ppt/theme/theme3.xml><?xml version="1.0" encoding="utf-8"?>
<a:theme xmlns:a="http://schemas.openxmlformats.org/drawingml/2006/main" name="Bleu">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2C9E8948-45CB-4A85-A798-C8D784C51316}"/>
    </a:ext>
  </a:extLst>
</a:theme>
</file>

<file path=ppt/theme/theme4.xml><?xml version="1.0" encoding="utf-8"?>
<a:theme xmlns:a="http://schemas.openxmlformats.org/drawingml/2006/main" name="Jaune">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E9B4509A-7593-49DE-82E1-7F9897BCBE41}"/>
    </a:ext>
  </a:extLst>
</a:theme>
</file>

<file path=ppt/theme/theme5.xml><?xml version="1.0" encoding="utf-8"?>
<a:theme xmlns:a="http://schemas.openxmlformats.org/drawingml/2006/main" name="Saumon">
  <a:themeElements>
    <a:clrScheme name="Qudratic">
      <a:dk1>
        <a:srgbClr val="445469"/>
      </a:dk1>
      <a:lt1>
        <a:sysClr val="window" lastClr="FFFFFF"/>
      </a:lt1>
      <a:dk2>
        <a:srgbClr val="44546A"/>
      </a:dk2>
      <a:lt2>
        <a:srgbClr val="E7E6E6"/>
      </a:lt2>
      <a:accent1>
        <a:srgbClr val="ADA6D8"/>
      </a:accent1>
      <a:accent2>
        <a:srgbClr val="739BE7"/>
      </a:accent2>
      <a:accent3>
        <a:srgbClr val="D8D6A6"/>
      </a:accent3>
      <a:accent4>
        <a:srgbClr val="D8A6A6"/>
      </a:accent4>
      <a:accent5>
        <a:srgbClr val="A6D8BA"/>
      </a:accent5>
      <a:accent6>
        <a:srgbClr val="808080"/>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Quadratic_White_V4.pptx" id="{ED01F066-4CFA-4F71-8E35-5E0E3BC5F44A}" vid="{C885EFA7-2AB7-4E84-B5B8-CDAF1443D02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bf659d8-58da-4900-9636-a5017f42565e" xsi:nil="true"/>
    <lcf76f155ced4ddcb4097134ff3c332f xmlns="0c66d737-02be-42f4-8ae4-40db55d8cf05">
      <Terms xmlns="http://schemas.microsoft.com/office/infopath/2007/PartnerControls"/>
    </lcf76f155ced4ddcb4097134ff3c332f>
    <_Flow_SignoffStatus xmlns="0c66d737-02be-42f4-8ae4-40db55d8cf05" xsi:nil="true"/>
    <Emplacement xmlns="0c66d737-02be-42f4-8ae4-40db55d8cf0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BC3045C14EB7E4B93C35448B16BBA33" ma:contentTypeVersion="22" ma:contentTypeDescription="Create a new document." ma:contentTypeScope="" ma:versionID="4397f8e9abce2243b388b5da5d27eec5">
  <xsd:schema xmlns:xsd="http://www.w3.org/2001/XMLSchema" xmlns:xs="http://www.w3.org/2001/XMLSchema" xmlns:p="http://schemas.microsoft.com/office/2006/metadata/properties" xmlns:ns2="cbf659d8-58da-4900-9636-a5017f42565e" xmlns:ns3="0c66d737-02be-42f4-8ae4-40db55d8cf05" targetNamespace="http://schemas.microsoft.com/office/2006/metadata/properties" ma:root="true" ma:fieldsID="492a4e61a7906d019bf31d4c59552c5c" ns2:_="" ns3:_="">
    <xsd:import namespace="cbf659d8-58da-4900-9636-a5017f42565e"/>
    <xsd:import namespace="0c66d737-02be-42f4-8ae4-40db55d8cf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Location" minOccurs="0"/>
                <xsd:element ref="ns3:_Flow_SignoffStatus" minOccurs="0"/>
                <xsd:element ref="ns3:Emplacement" minOccurs="0"/>
                <xsd:element ref="ns3:b8af5aa6-bc61-4e7d-84a8-67b768f974b6CountryOrRegion" minOccurs="0"/>
                <xsd:element ref="ns3:b8af5aa6-bc61-4e7d-84a8-67b768f974b6State" minOccurs="0"/>
                <xsd:element ref="ns3:b8af5aa6-bc61-4e7d-84a8-67b768f974b6City" minOccurs="0"/>
                <xsd:element ref="ns3:b8af5aa6-bc61-4e7d-84a8-67b768f974b6PostalCode" minOccurs="0"/>
                <xsd:element ref="ns3:b8af5aa6-bc61-4e7d-84a8-67b768f974b6Street" minOccurs="0"/>
                <xsd:element ref="ns3:b8af5aa6-bc61-4e7d-84a8-67b768f974b6GeoLoc" minOccurs="0"/>
                <xsd:element ref="ns3:b8af5aa6-bc61-4e7d-84a8-67b768f974b6Disp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659d8-58da-4900-9636-a5017f4256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c3afce4-d27e-473c-96d9-fc27e811e0d2}" ma:internalName="TaxCatchAll" ma:showField="CatchAllData" ma:web="cbf659d8-58da-4900-9636-a5017f42565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c66d737-02be-42f4-8ae4-40db55d8cf0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39e7669-e24a-427e-aa37-af683267205b"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Emplacement" ma:index="22" nillable="true" ma:displayName="Emplacement" ma:format="Dropdown" ma:internalName="Emplacement">
      <xsd:simpleType>
        <xsd:restriction base="dms:Unknown"/>
      </xsd:simpleType>
    </xsd:element>
    <xsd:element name="b8af5aa6-bc61-4e7d-84a8-67b768f974b6CountryOrRegion" ma:index="23" nillable="true" ma:displayName="Emplacement : Pays/région" ma:internalName="CountryOrRegion" ma:readOnly="true">
      <xsd:simpleType>
        <xsd:restriction base="dms:Text"/>
      </xsd:simpleType>
    </xsd:element>
    <xsd:element name="b8af5aa6-bc61-4e7d-84a8-67b768f974b6State" ma:index="24" nillable="true" ma:displayName="Emplacement : État" ma:internalName="State" ma:readOnly="true">
      <xsd:simpleType>
        <xsd:restriction base="dms:Text"/>
      </xsd:simpleType>
    </xsd:element>
    <xsd:element name="b8af5aa6-bc61-4e7d-84a8-67b768f974b6City" ma:index="25" nillable="true" ma:displayName="Emplacement : Ville" ma:internalName="City" ma:readOnly="true">
      <xsd:simpleType>
        <xsd:restriction base="dms:Text"/>
      </xsd:simpleType>
    </xsd:element>
    <xsd:element name="b8af5aa6-bc61-4e7d-84a8-67b768f974b6PostalCode" ma:index="26" nillable="true" ma:displayName="Emplacement : Code postal" ma:internalName="PostalCode" ma:readOnly="true">
      <xsd:simpleType>
        <xsd:restriction base="dms:Text"/>
      </xsd:simpleType>
    </xsd:element>
    <xsd:element name="b8af5aa6-bc61-4e7d-84a8-67b768f974b6Street" ma:index="27" nillable="true" ma:displayName="Emplacement : Rue" ma:internalName="Street" ma:readOnly="true">
      <xsd:simpleType>
        <xsd:restriction base="dms:Text"/>
      </xsd:simpleType>
    </xsd:element>
    <xsd:element name="b8af5aa6-bc61-4e7d-84a8-67b768f974b6GeoLoc" ma:index="28" nillable="true" ma:displayName="Emplacement : Coordonnées" ma:internalName="GeoLoc" ma:readOnly="true">
      <xsd:simpleType>
        <xsd:restriction base="dms:Unknown"/>
      </xsd:simpleType>
    </xsd:element>
    <xsd:element name="b8af5aa6-bc61-4e7d-84a8-67b768f974b6DispName" ma:index="29" nillable="true" ma:displayName="Emplacement : nom" ma:internalName="DispNa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06361A-9136-4151-92A1-7BEDC48B7309}">
  <ds:schemaRefs>
    <ds:schemaRef ds:uri="http://purl.org/dc/elements/1.1/"/>
    <ds:schemaRef ds:uri="http://www.w3.org/XML/1998/namespace"/>
    <ds:schemaRef ds:uri="cbf659d8-58da-4900-9636-a5017f42565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0c66d737-02be-42f4-8ae4-40db55d8cf05"/>
    <ds:schemaRef ds:uri="http://purl.org/dc/dcmitype/"/>
    <ds:schemaRef ds:uri="http://purl.org/dc/terms/"/>
  </ds:schemaRefs>
</ds:datastoreItem>
</file>

<file path=customXml/itemProps2.xml><?xml version="1.0" encoding="utf-8"?>
<ds:datastoreItem xmlns:ds="http://schemas.openxmlformats.org/officeDocument/2006/customXml" ds:itemID="{E270025F-12D7-4643-8310-0BEAE48F2A03}">
  <ds:schemaRefs>
    <ds:schemaRef ds:uri="http://schemas.microsoft.com/sharepoint/v3/contenttype/forms"/>
  </ds:schemaRefs>
</ds:datastoreItem>
</file>

<file path=customXml/itemProps3.xml><?xml version="1.0" encoding="utf-8"?>
<ds:datastoreItem xmlns:ds="http://schemas.openxmlformats.org/officeDocument/2006/customXml" ds:itemID="{C67BFD2A-284D-4869-8129-7B9CD075C8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f659d8-58da-4900-9636-a5017f42565e"/>
    <ds:schemaRef ds:uri="0c66d737-02be-42f4-8ae4-40db55d8cf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Template_Quadratic_White_V4</Template>
  <TotalTime>341</TotalTime>
  <Words>7344</Words>
  <Application>Microsoft Office PowerPoint</Application>
  <PresentationFormat>Grand écran</PresentationFormat>
  <Paragraphs>614</Paragraphs>
  <Slides>40</Slides>
  <Notes>21</Notes>
  <HiddenSlides>0</HiddenSlides>
  <MMClips>0</MMClips>
  <ScaleCrop>false</ScaleCrop>
  <HeadingPairs>
    <vt:vector size="6" baseType="variant">
      <vt:variant>
        <vt:lpstr>Polices utilisées</vt:lpstr>
      </vt:variant>
      <vt:variant>
        <vt:i4>11</vt:i4>
      </vt:variant>
      <vt:variant>
        <vt:lpstr>Thème</vt:lpstr>
      </vt:variant>
      <vt:variant>
        <vt:i4>5</vt:i4>
      </vt:variant>
      <vt:variant>
        <vt:lpstr>Titres des diapositives</vt:lpstr>
      </vt:variant>
      <vt:variant>
        <vt:i4>40</vt:i4>
      </vt:variant>
    </vt:vector>
  </HeadingPairs>
  <TitlesOfParts>
    <vt:vector size="56" baseType="lpstr">
      <vt:lpstr>Arial</vt:lpstr>
      <vt:lpstr>Barlow</vt:lpstr>
      <vt:lpstr>Barlow Black</vt:lpstr>
      <vt:lpstr>Barlow ExtraBold</vt:lpstr>
      <vt:lpstr>Barlow Light</vt:lpstr>
      <vt:lpstr>Calibri</vt:lpstr>
      <vt:lpstr>Gill Sans</vt:lpstr>
      <vt:lpstr>Inria Sans</vt:lpstr>
      <vt:lpstr>MinionPro-Regular</vt:lpstr>
      <vt:lpstr>source-serif-pro</vt:lpstr>
      <vt:lpstr>Wingdings</vt:lpstr>
      <vt:lpstr>Vert</vt:lpstr>
      <vt:lpstr>Mauve</vt:lpstr>
      <vt:lpstr>Bleu</vt:lpstr>
      <vt:lpstr>Jaune</vt:lpstr>
      <vt:lpstr>Saumon</vt:lpstr>
      <vt:lpstr>Rapport Preprocessing</vt:lpstr>
      <vt:lpstr>Sommaire</vt:lpstr>
      <vt:lpstr>Sommaire</vt:lpstr>
      <vt:lpstr>FIFA Data</vt:lpstr>
      <vt:lpstr>FIFA Data</vt:lpstr>
      <vt:lpstr>FIFA Data</vt:lpstr>
      <vt:lpstr>Sommaire</vt:lpstr>
      <vt:lpstr>Fbref Data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générale</vt:lpstr>
      <vt:lpstr>Présentation PowerPoint</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Les composantes du MLOps</vt:lpstr>
      <vt:lpstr>Présentation PowerPoint</vt:lpstr>
      <vt:lpstr>Exemple d’application</vt:lpstr>
      <vt:lpstr>Exemple d’application</vt:lpstr>
      <vt:lpstr>Exemple d’application</vt:lpstr>
      <vt:lpstr>Exemple d’application</vt:lpstr>
      <vt:lpstr>Exemple d’application</vt:lpstr>
      <vt:lpstr>Présentation PowerPoint</vt:lpstr>
      <vt:lpstr>Conclusion</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au MLOps</dc:title>
  <dc:creator>Jaouad Setti</dc:creator>
  <cp:lastModifiedBy>Aymen  Bouhou</cp:lastModifiedBy>
  <cp:revision>12</cp:revision>
  <cp:lastPrinted>2022-09-02T06:26:00Z</cp:lastPrinted>
  <dcterms:created xsi:type="dcterms:W3CDTF">2023-03-20T19:44:27Z</dcterms:created>
  <dcterms:modified xsi:type="dcterms:W3CDTF">2023-05-22T14:56:01Z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0x0101008BC3045C14EB7E4B93C35448B16BBA33</vt:lpwstr>
  </property>
  <property fmtid="{D5CDD505-2E9C-101B-9397-08002B2CF9AE}" pid="3" name="MediaServiceImageTags">
    <vt:lpwstr/>
  </property>
</Properties>
</file>